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7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26:31.94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28 24575,'139'2'0,"148"-5"0,-197-10 0,-58 8 0,57-3 0,307 9-1365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2:38.8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24575,'7'0'0,"8"0"0,8 0 0,7 0 0,5 0 0,3 0 0,2 0 0,0 0 0,0 0 0,0 0 0,-1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2:40.93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 24575,'2839'0'0,"-2787"3"0,0 2 0,0 3 0,58 16 0,-54-11 0,0-2 0,79 4 0,383-14 0,-229-4 0,-131 5 0,177-5 0,-73-35 0,-185 23 0,-1 4 0,95-3 0,-20 15-1365,-118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2:43.10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24575,'670'0'-1365,"-629"0"-5461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2:47.0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24575,'16428'0'-1365,"-16391"0"-5461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6:53.7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24575,'605'0'-1365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6:57.12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24575,'835'0'0,"-637"14"0,-19-1 0,-80-12 0,-6-1 0,110 14 0,-83-3 0,207-9 0,-153-4 0,10088 2-1365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0:47.77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24575,'9474'0'-1365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0:50.1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29 24575,'4'-3'0,"-1"0"0,1 1 0,0 0 0,0-1 0,0 1 0,0 1 0,0-1 0,0 1 0,0-1 0,1 1 0,-1 0 0,6 0 0,60-2 0,-48 3 0,834-2 0,-416 5 0,850-3 0,-974 27 0,-46-1 0,535-23 0,-402-6 0,7523 3-1365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0:53.0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24575,'694'34'0,"174"-13"0,-578-23 0,6422 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0:57.8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24575,'22579'0'-1365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27:59.34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11 24575,'7259'0'0,"-6921"27"0,0 0 0,4298-27 0,-1895-2 0,-2538-12 0,-4 1 0,32 15 0,176-4 0,-270-10 0,102-2 0,-137 16 0,136-4 0,-186-8-1365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0:59.50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 37 24575,'-1'0'0,"1"0"0,-1-1 0,1 1 0,0 0 0,-1-1 0,1 1 0,-1 0 0,1-1 0,0 1 0,0-1 0,-1 1 0,1-1 0,0 1 0,0-1 0,-1 1 0,1 0 0,0-1 0,0 1 0,0-1 0,0 1 0,0-1 0,0 0 0,0 1 0,0-1 0,0 1 0,0-1 0,0 1 0,0-1 0,0 1 0,0-1 0,0 1 0,1-1 0,-1 1 0,0 0 0,1-2 0,19-8 0,30 3 0,-49 7 0,335-3 65,-174 6-1495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1:31:00.56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24575,'1896'0'-1365,"-1859"0"-5461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28:00.8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24575,'5'0'0,"5"0"0,6 0 0,5 0 0,3 0 0,2 0 0,2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28:08.5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24575,'329'13'0,"42"2"0,2151-16 0,-2469 3 0,0 3 0,63 15 0,-64-10 0,0-2 0,66 1 0,365-10-1365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48:06.7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24575,'717'0'0,"-660"4"-1365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48:22.1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24575,'46'2'0,"-1"3"0,46 10 0,-4-1 0,71 19 0,-113-21 0,1-2 0,0-3 0,55 3 0,803-10 0,-387-2 0,10523 2 0,-11016-2 0,-1 0 0,31-7 0,35-4 0,-41 11 0,9 0 0,70-11 0,-76 7-249,0 2 0,65 3 0,-95 1-369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48:24.65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24575,'5'0'0,"6"0"0,5 0 0,5 0 0,3 0 0,2 0 0,1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48:28.4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24575,'3335'0'-1365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0:52:36.7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24575,'153'0'0,"178"23"0,-160-8 0,269-11 0,-228-7 0,8548 1 72,-4394 4-1509,-4333-2-5389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9E46-D59D-82B3-E51E-94A0C969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1723-7F15-F8CB-373C-61E418E85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43FF4-ED3E-7DED-F943-10AEC6D4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CA55F-0305-9036-98C0-3F526129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A3CBF-50F4-4B1B-D519-9C2D6264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9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F208-8A6F-21AD-C73A-F10ED08B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3989F6-E799-8581-72FA-DD98E027E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A0B62-2E99-5944-4E8C-499487DF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B7190-EC94-A710-D787-0F92789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4FAC5-CBED-9C50-B43E-710C6C23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BD8375-32B7-41A6-5476-997B77567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B02FD-B74E-A10B-4ECA-57F28871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C8A74-B095-A9F3-FB9A-D88C8566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1D072-B42A-B276-B132-04D9B6C5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E4A59-48CB-5991-0D66-9C286E5E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74702-934C-AB64-2170-ED304905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E5C5A-34E6-ECDF-A11C-4338126B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A28BD-685A-DCF9-24F2-C5DD3262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1D984-0275-3D90-37A2-D8ED519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82AE3-6486-4654-F313-C4B887A0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9086-32C1-1453-F3D2-D963C01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2B07C-BDDC-937C-3254-EB765FB3D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7AF72-138F-815A-77F9-1083D7B7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F5326-A294-E004-7258-E8B5915A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E3304-50DB-C39A-8228-15BC110B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1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759BE-5AC8-44D0-3DFC-C1B6A079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DD7A7-3A83-A761-8A67-5CDFCDCE0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E5058-DE23-1369-8322-A7968475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A78AE0-9934-DAFF-E163-E812D2E0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7614A-A081-3F51-7D2A-09B24AE1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78FC8-6712-9887-47F5-7141DD8D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2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08F7C-D21D-AA70-35B9-6D0580EF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ED305-88FC-F1FC-E312-DAF4E87F4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6E203-5D4B-1F68-327E-AEC76953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43B801-9A2D-6C9B-B257-055CC6948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24E91D-D311-CD7B-E063-9D2542E9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6B8498-D590-5280-A273-E5898B76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229EE-296B-2C42-A56A-6854EB8C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27A42F-17EB-26C7-1DB5-5E52FA05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E9AD0-77B7-AAB3-BAFE-1664E805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E341C8-CE14-C769-C18A-B1E8366D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5BD58C-2789-9D18-0069-CD12804A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F00CD8-E922-F543-8910-B4168562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C6CE3-6395-9A12-4DA6-5E97280C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6F1545-34DD-2020-1D65-89F40C00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3D5EC1-A876-ABC4-449F-C711F87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3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9C539-4C39-210C-2ED7-29F7B95F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B7163-F483-7B6F-399E-2A095542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49957-772E-2AB4-A184-704A8CE95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59FA2-B1B8-DA40-6F3E-0247C15A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C0EAF-4AE6-30C2-DBE5-3386CD67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B75AA-734B-3FDA-AF4A-AFDBD1A4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5D9B4-6A7F-ADA0-5DC2-B0E60320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4AD196-79D3-23FE-507D-176B5903F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FE29-651B-6B0C-5F44-9B000FD1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C8C332-DA03-626D-82C1-743CA167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BF271-E56C-659D-D232-A0FDFEF4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7879F-067F-7692-50F0-8BEBCE9A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E7AF-3C7F-5552-1BF7-51D5D5F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0E9DE-2924-56DF-1057-62FA550E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CF232-C486-394F-EF60-772E2756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3C1B-E961-4333-B0AE-20E8B07675F8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A687F-3746-F340-8315-AE4B2C3AB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FEACF-B1BA-D048-4C8B-C929ACE81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431F-C27F-421C-A4B2-9892B87EC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9.png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3.xml"/><Relationship Id="rId3" Type="http://schemas.openxmlformats.org/officeDocument/2006/relationships/image" Target="../media/image12.png"/><Relationship Id="rId7" Type="http://schemas.openxmlformats.org/officeDocument/2006/relationships/customXml" Target="../ink/ink10.xml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customXml" Target="../ink/ink11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AAC148-2122-4400-0916-E26D42C671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3009496"/>
            <a:ext cx="4919139" cy="33128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C7047-ADB4-102C-F9A2-53653D52C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5" y="1268760"/>
            <a:ext cx="10099964" cy="1440160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Century Gothic" panose="020B0502020202020204" pitchFamily="34" charset="0"/>
              </a:rPr>
              <a:t>Цветная металлургия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CFA1458-579E-4748-AE12-EBC31375D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581" y="2725020"/>
            <a:ext cx="3602895" cy="700011"/>
          </a:xfrm>
        </p:spPr>
        <p:txBody>
          <a:bodyPr anchor="ctr"/>
          <a:lstStyle/>
          <a:p>
            <a:pPr algn="l"/>
            <a:r>
              <a:rPr lang="ru-RU" b="1" dirty="0">
                <a:latin typeface="Century Gothic" panose="020B0502020202020204" pitchFamily="34" charset="0"/>
              </a:rPr>
              <a:t>География</a:t>
            </a:r>
            <a:r>
              <a:rPr lang="ru-RU" dirty="0">
                <a:latin typeface="Century Gothic" panose="020B0502020202020204" pitchFamily="34" charset="0"/>
              </a:rPr>
              <a:t>. 9 класс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A728479-21EE-C0D1-764F-B37001ED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835" y="3834260"/>
            <a:ext cx="3994849" cy="241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54E320-9007-4417-F7E6-C43007948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077" y="4149081"/>
            <a:ext cx="3222417" cy="210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FB9DB20F-27AA-25B7-CDFB-E04D900DC507}"/>
                  </a:ext>
                </a:extLst>
              </p14:cNvPr>
              <p14:cNvContentPartPr/>
              <p14:nvPr/>
            </p14:nvContentPartPr>
            <p14:xfrm>
              <a:off x="1218780" y="2580495"/>
              <a:ext cx="372240" cy="1080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FB9DB20F-27AA-25B7-CDFB-E04D900DC5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2780" y="2544855"/>
                <a:ext cx="44388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85A67AB-2B83-A2BC-AF89-258B564D8E14}"/>
              </a:ext>
            </a:extLst>
          </p:cNvPr>
          <p:cNvGrpSpPr/>
          <p:nvPr/>
        </p:nvGrpSpPr>
        <p:grpSpPr>
          <a:xfrm>
            <a:off x="1866420" y="2567895"/>
            <a:ext cx="8427960" cy="71280"/>
            <a:chOff x="1866420" y="2567895"/>
            <a:chExt cx="842796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BA69273A-432F-77C2-1425-FC83C0A40735}"/>
                    </a:ext>
                  </a:extLst>
                </p14:cNvPr>
                <p14:cNvContentPartPr/>
                <p14:nvPr/>
              </p14:nvContentPartPr>
              <p14:xfrm>
                <a:off x="1866420" y="2567895"/>
                <a:ext cx="6163560" cy="2376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BA69273A-432F-77C2-1425-FC83C0A407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30420" y="2531895"/>
                  <a:ext cx="6235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0FC5BBBA-4129-26DB-8D49-66F8C920961B}"/>
                    </a:ext>
                  </a:extLst>
                </p14:cNvPr>
                <p14:cNvContentPartPr/>
                <p14:nvPr/>
              </p14:nvContentPartPr>
              <p14:xfrm>
                <a:off x="8381700" y="2580855"/>
                <a:ext cx="56880" cy="36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0FC5BBBA-4129-26DB-8D49-66F8C92096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5700" y="254521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1C9F1708-2B28-C612-1582-078AD596AF21}"/>
                    </a:ext>
                  </a:extLst>
                </p14:cNvPr>
                <p14:cNvContentPartPr/>
                <p14:nvPr/>
              </p14:nvContentPartPr>
              <p14:xfrm>
                <a:off x="8800740" y="2609295"/>
                <a:ext cx="1493640" cy="29880"/>
              </p14:xfrm>
            </p:contentPart>
          </mc:Choice>
          <mc:Fallback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1C9F1708-2B28-C612-1582-078AD596AF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4740" y="2573655"/>
                  <a:ext cx="156528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621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4F72-EBCB-6529-AE65-970A4BBF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55948"/>
            <a:ext cx="1008112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Особенности цветных руд: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F6C28-C4B1-2D0D-B60D-67FE0B68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10081120" cy="4320480"/>
          </a:xfrm>
        </p:spPr>
        <p:txBody>
          <a:bodyPr anchor="ctr">
            <a:normAutofit/>
          </a:bodyPr>
          <a:lstStyle/>
          <a:p>
            <a:pPr marL="59690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низкое содержание металла </a:t>
            </a:r>
            <a:r>
              <a:rPr lang="ru-RU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⇒ невыгодно транспортировать на большие расстояния и необходимо обогащение у месторождения</a:t>
            </a:r>
            <a:endParaRPr lang="en-US" sz="3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59690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комплексные</a:t>
            </a:r>
            <a:r>
              <a:rPr lang="ru-RU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⇒ комбинаты извлекают несколько различных металлов из руд одного месторождения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7E5CC22-EB86-EA23-67F6-0A9C0B6CDAED}"/>
              </a:ext>
            </a:extLst>
          </p:cNvPr>
          <p:cNvGrpSpPr/>
          <p:nvPr/>
        </p:nvGrpSpPr>
        <p:grpSpPr>
          <a:xfrm>
            <a:off x="1771380" y="2694510"/>
            <a:ext cx="8160840" cy="21240"/>
            <a:chOff x="1771380" y="2694510"/>
            <a:chExt cx="8160840" cy="2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A8E3FD95-2B12-B140-CB43-72BD7CCB3586}"/>
                    </a:ext>
                  </a:extLst>
                </p14:cNvPr>
                <p14:cNvContentPartPr/>
                <p14:nvPr/>
              </p14:nvContentPartPr>
              <p14:xfrm>
                <a:off x="1771380" y="2704590"/>
                <a:ext cx="3410640" cy="360"/>
              </p14:xfrm>
            </p:contentPart>
          </mc:Choice>
          <mc:Fallback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A8E3FD95-2B12-B140-CB43-72BD7CCB35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35380" y="2668950"/>
                  <a:ext cx="3482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8B97961C-B688-22F5-2554-C2E2E200AF9F}"/>
                    </a:ext>
                  </a:extLst>
                </p14:cNvPr>
                <p14:cNvContentPartPr/>
                <p14:nvPr/>
              </p14:nvContentPartPr>
              <p14:xfrm>
                <a:off x="5448060" y="2694510"/>
                <a:ext cx="4484160" cy="2124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8B97961C-B688-22F5-2554-C2E2E200AF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12060" y="2658510"/>
                  <a:ext cx="45558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258DE51-EDED-3441-4B56-DDC4896BE0BB}"/>
                  </a:ext>
                </a:extLst>
              </p14:cNvPr>
              <p14:cNvContentPartPr/>
              <p14:nvPr/>
            </p14:nvContentPartPr>
            <p14:xfrm>
              <a:off x="1828620" y="5019390"/>
              <a:ext cx="3083400" cy="2016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258DE51-EDED-3441-4B56-DDC4896BE0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2620" y="4983750"/>
                <a:ext cx="315504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979E807-CA1D-9700-3988-0E09F334E79E}"/>
              </a:ext>
            </a:extLst>
          </p:cNvPr>
          <p:cNvGrpSpPr/>
          <p:nvPr/>
        </p:nvGrpSpPr>
        <p:grpSpPr>
          <a:xfrm>
            <a:off x="1167800" y="1523000"/>
            <a:ext cx="9599040" cy="64440"/>
            <a:chOff x="1167800" y="1523000"/>
            <a:chExt cx="959904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DA978630-320A-A996-C3D0-0BDF040FE5E6}"/>
                    </a:ext>
                  </a:extLst>
                </p14:cNvPr>
                <p14:cNvContentPartPr/>
                <p14:nvPr/>
              </p14:nvContentPartPr>
              <p14:xfrm>
                <a:off x="1167800" y="1549280"/>
                <a:ext cx="812880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DA978630-320A-A996-C3D0-0BDF040FE5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2160" y="1513280"/>
                  <a:ext cx="8200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499A84C6-FF92-DBCB-C8EC-84164B926A7A}"/>
                    </a:ext>
                  </a:extLst>
                </p14:cNvPr>
                <p14:cNvContentPartPr/>
                <p14:nvPr/>
              </p14:nvContentPartPr>
              <p14:xfrm>
                <a:off x="9560480" y="1523000"/>
                <a:ext cx="206280" cy="1368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499A84C6-FF92-DBCB-C8EC-84164B926A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24840" y="1487000"/>
                  <a:ext cx="27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558729AD-3AC1-BA1B-8D57-7502612A6D8B}"/>
                    </a:ext>
                  </a:extLst>
                </p14:cNvPr>
                <p14:cNvContentPartPr/>
                <p14:nvPr/>
              </p14:nvContentPartPr>
              <p14:xfrm>
                <a:off x="10070600" y="1587080"/>
                <a:ext cx="696240" cy="36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58729AD-3AC1-BA1B-8D57-7502612A6D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34600" y="1551440"/>
                  <a:ext cx="76788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639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5608C71-2DA6-C4A0-0802-6B31656A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39211"/>
              </p:ext>
            </p:extLst>
          </p:nvPr>
        </p:nvGraphicFramePr>
        <p:xfrm>
          <a:off x="1055440" y="1652431"/>
          <a:ext cx="10081120" cy="35531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15551">
                  <a:extLst>
                    <a:ext uri="{9D8B030D-6E8A-4147-A177-3AD203B41FA5}">
                      <a16:colId xmlns:a16="http://schemas.microsoft.com/office/drawing/2014/main" val="3147250732"/>
                    </a:ext>
                  </a:extLst>
                </a:gridCol>
                <a:gridCol w="3116059">
                  <a:extLst>
                    <a:ext uri="{9D8B030D-6E8A-4147-A177-3AD203B41FA5}">
                      <a16:colId xmlns:a16="http://schemas.microsoft.com/office/drawing/2014/main" val="3424897864"/>
                    </a:ext>
                  </a:extLst>
                </a:gridCol>
                <a:gridCol w="4149510">
                  <a:extLst>
                    <a:ext uri="{9D8B030D-6E8A-4147-A177-3AD203B41FA5}">
                      <a16:colId xmlns:a16="http://schemas.microsoft.com/office/drawing/2014/main" val="36908917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Руды цветных металлов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 размещения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Причина размещения в этом месте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39142"/>
                  </a:ext>
                </a:extLst>
              </a:tr>
              <a:tr h="1225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Лёгкие металлы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71310"/>
                  </a:ext>
                </a:extLst>
              </a:tr>
              <a:tr h="124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Тяжёлые металлы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412C4F-47DE-61FB-8B78-9DDC9C2743A7}"/>
              </a:ext>
            </a:extLst>
          </p:cNvPr>
          <p:cNvSpPr txBox="1"/>
          <p:nvPr/>
        </p:nvSpPr>
        <p:spPr>
          <a:xfrm>
            <a:off x="1055440" y="1124744"/>
            <a:ext cx="1008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Задание. </a:t>
            </a:r>
            <a:r>
              <a:rPr lang="ru-RU" sz="2800" dirty="0">
                <a:latin typeface="Century Gothic" panose="020B0502020202020204" pitchFamily="34" charset="0"/>
              </a:rPr>
              <a:t>С помощью учебника, атласа и Интернета заполните таблицу «Цветная металлургия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России»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B16D16B-F7A1-71B5-06E9-F4B73720C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64462"/>
              </p:ext>
            </p:extLst>
          </p:nvPr>
        </p:nvGraphicFramePr>
        <p:xfrm>
          <a:off x="1055440" y="2276872"/>
          <a:ext cx="10081120" cy="38346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58486056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65294432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992086607"/>
                    </a:ext>
                  </a:extLst>
                </a:gridCol>
              </a:tblGrid>
              <a:tr h="96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Название базы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Источники сырья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Центры размещения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3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78122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entury Gothic" panose="020B0502020202020204" pitchFamily="34" charset="0"/>
                        </a:rPr>
                        <a:t>Уральская база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988982"/>
                  </a:ext>
                </a:extLst>
              </a:tr>
              <a:tr h="79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entury Gothic" panose="020B0502020202020204" pitchFamily="34" charset="0"/>
                        </a:rPr>
                        <a:t>Европейский Север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769868"/>
                  </a:ext>
                </a:extLst>
              </a:tr>
              <a:tr h="694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entury Gothic" panose="020B0502020202020204" pitchFamily="34" charset="0"/>
                        </a:rPr>
                        <a:t>Сибирская база</a:t>
                      </a:r>
                      <a:endParaRPr lang="ru-RU" sz="1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88831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entury Gothic" panose="020B0502020202020204" pitchFamily="34" charset="0"/>
                        </a:rPr>
                        <a:t>Дальневосточная база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50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E80AF5-9C80-BEF5-A885-4CB2322A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628800"/>
            <a:ext cx="10081120" cy="1142008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Цветная металлургия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988947-3304-8069-19F6-9E56F62B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905745"/>
            <a:ext cx="10081120" cy="23234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это отрасль металлургии, которая включает в себя добычу, обогащение руд цветных металлов, выплавку цветных металлов и их сплавов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941855C2-727F-B78A-7DB6-17D7E89674B9}"/>
                  </a:ext>
                </a:extLst>
              </p14:cNvPr>
              <p14:cNvContentPartPr/>
              <p14:nvPr/>
            </p14:nvContentPartPr>
            <p14:xfrm>
              <a:off x="1199700" y="2514225"/>
              <a:ext cx="278640" cy="216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941855C2-727F-B78A-7DB6-17D7E89674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3700" y="2478585"/>
                <a:ext cx="3502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6060409-258F-D617-10A4-A933B05E3C09}"/>
              </a:ext>
            </a:extLst>
          </p:cNvPr>
          <p:cNvGrpSpPr/>
          <p:nvPr/>
        </p:nvGrpSpPr>
        <p:grpSpPr>
          <a:xfrm>
            <a:off x="1761660" y="2504505"/>
            <a:ext cx="6878160" cy="39240"/>
            <a:chOff x="1761660" y="2504505"/>
            <a:chExt cx="6878160" cy="3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B5BFC071-68BA-C2B3-0C87-64234F78795C}"/>
                    </a:ext>
                  </a:extLst>
                </p14:cNvPr>
                <p14:cNvContentPartPr/>
                <p14:nvPr/>
              </p14:nvContentPartPr>
              <p14:xfrm>
                <a:off x="1761660" y="2504505"/>
                <a:ext cx="4963320" cy="39240"/>
              </p14:xfrm>
            </p:contentPart>
          </mc:Choice>
          <mc:Fallback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B5BFC071-68BA-C2B3-0C87-64234F7879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5660" y="2468865"/>
                  <a:ext cx="5034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E90ECCC5-B7C0-0079-499A-E080CBA0B9DF}"/>
                    </a:ext>
                  </a:extLst>
                </p14:cNvPr>
                <p14:cNvContentPartPr/>
                <p14:nvPr/>
              </p14:nvContentPartPr>
              <p14:xfrm>
                <a:off x="7076700" y="2533305"/>
                <a:ext cx="56880" cy="36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E90ECCC5-B7C0-0079-499A-E080CBA0B9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40700" y="249766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9AFA49B2-AB22-922A-E565-F95A99FDEDF2}"/>
                    </a:ext>
                  </a:extLst>
                </p14:cNvPr>
                <p14:cNvContentPartPr/>
                <p14:nvPr/>
              </p14:nvContentPartPr>
              <p14:xfrm>
                <a:off x="7438860" y="2542665"/>
                <a:ext cx="1200960" cy="36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9AFA49B2-AB22-922A-E565-F95A99FDED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02860" y="2507025"/>
                  <a:ext cx="12726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132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56BC2-E30B-8EE3-7C90-CF195B1E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8680"/>
            <a:ext cx="10081120" cy="1918594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В природе существует около </a:t>
            </a:r>
            <a:r>
              <a:rPr lang="ru-RU" sz="54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70 цветных металлов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74CB1-36E0-B555-4694-E0D44D4D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4350743"/>
            <a:ext cx="10081120" cy="19558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latin typeface="Century Gothic" panose="020B0502020202020204" pitchFamily="34" charset="0"/>
              </a:rPr>
              <a:t>Россия богата рудами цветных металлов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24AEB-1AF0-733A-0BA3-6BE3F6E2CB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09" y="2581321"/>
            <a:ext cx="2592288" cy="16953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33DEF54D-8F3E-16C5-0AD6-ED2635D4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660" y="2657208"/>
            <a:ext cx="2482679" cy="1503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31A30C-EA4C-D577-7EDE-1E7870E877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32" y="2434853"/>
            <a:ext cx="2952328" cy="1988294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0870278-A80E-6E5C-08BE-052846E49D83}"/>
              </a:ext>
            </a:extLst>
          </p:cNvPr>
          <p:cNvGrpSpPr/>
          <p:nvPr/>
        </p:nvGrpSpPr>
        <p:grpSpPr>
          <a:xfrm>
            <a:off x="2091873" y="5305560"/>
            <a:ext cx="8006400" cy="43560"/>
            <a:chOff x="2091873" y="5305560"/>
            <a:chExt cx="8006400" cy="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F4B043B0-A89F-DE55-3914-98CA8F5A3E4D}"/>
                    </a:ext>
                  </a:extLst>
                </p14:cNvPr>
                <p14:cNvContentPartPr/>
                <p14:nvPr/>
              </p14:nvContentPartPr>
              <p14:xfrm>
                <a:off x="2091873" y="5305560"/>
                <a:ext cx="5207760" cy="1548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F4B043B0-A89F-DE55-3914-98CA8F5A3E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5873" y="5269920"/>
                  <a:ext cx="5279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E64BCE95-A3F0-5E19-7DFA-3823E2AA683F}"/>
                    </a:ext>
                  </a:extLst>
                </p14:cNvPr>
                <p14:cNvContentPartPr/>
                <p14:nvPr/>
              </p14:nvContentPartPr>
              <p14:xfrm>
                <a:off x="7661433" y="5333280"/>
                <a:ext cx="13932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E64BCE95-A3F0-5E19-7DFA-3823E2AA68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5433" y="5297640"/>
                  <a:ext cx="210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084DAE58-1742-91C8-6034-2AA45460BC0C}"/>
                    </a:ext>
                  </a:extLst>
                </p14:cNvPr>
                <p14:cNvContentPartPr/>
                <p14:nvPr/>
              </p14:nvContentPartPr>
              <p14:xfrm>
                <a:off x="8145993" y="5319240"/>
                <a:ext cx="1952280" cy="2988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084DAE58-1742-91C8-6034-2AA45460BC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10353" y="5283240"/>
                  <a:ext cx="202392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46B93346-8574-438C-7D17-70855D333991}"/>
                  </a:ext>
                </a:extLst>
              </p14:cNvPr>
              <p14:cNvContentPartPr/>
              <p14:nvPr/>
            </p14:nvContentPartPr>
            <p14:xfrm>
              <a:off x="2909433" y="6026280"/>
              <a:ext cx="256320" cy="36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46B93346-8574-438C-7D17-70855D3339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433" y="5990280"/>
                <a:ext cx="327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674568A9-B0E0-4DDC-E662-90CC53E36BE5}"/>
                  </a:ext>
                </a:extLst>
              </p14:cNvPr>
              <p14:cNvContentPartPr/>
              <p14:nvPr/>
            </p14:nvContentPartPr>
            <p14:xfrm>
              <a:off x="3422073" y="6040320"/>
              <a:ext cx="5927760" cy="36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74568A9-B0E0-4DDC-E662-90CC53E36B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6073" y="6004320"/>
                <a:ext cx="59994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4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4F72-EBCB-6529-AE65-970A4BBF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304765"/>
            <a:ext cx="10081120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Ценные качества цветных металлов: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F6C28-C4B1-2D0D-B60D-67FE0B68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780928"/>
            <a:ext cx="10081120" cy="2808313"/>
          </a:xfrm>
        </p:spPr>
        <p:txBody>
          <a:bodyPr anchor="ctr">
            <a:normAutofit/>
          </a:bodyPr>
          <a:lstStyle/>
          <a:p>
            <a:pPr marL="360363" indent="-277813" algn="just">
              <a:lnSpc>
                <a:spcPct val="100000"/>
              </a:lnSpc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жаропрочность</a:t>
            </a:r>
          </a:p>
          <a:p>
            <a:pPr marL="360363" indent="-277813" algn="just">
              <a:lnSpc>
                <a:spcPct val="100000"/>
              </a:lnSpc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электропроводимость</a:t>
            </a:r>
          </a:p>
          <a:p>
            <a:pPr marL="360363" indent="-277813" algn="just">
              <a:lnSpc>
                <a:spcPct val="100000"/>
              </a:lnSpc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теплопроводность</a:t>
            </a:r>
          </a:p>
          <a:p>
            <a:pPr marL="360363" indent="-277813" algn="just">
              <a:lnSpc>
                <a:spcPct val="100000"/>
              </a:lnSpc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пластичность</a:t>
            </a:r>
          </a:p>
          <a:p>
            <a:pPr marL="360363" indent="-277813" algn="just">
              <a:lnSpc>
                <a:spcPct val="100000"/>
              </a:lnSpc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коррозионная стойкость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FC7C7D2-5515-7335-84E5-EC0B088985D8}"/>
                  </a:ext>
                </a:extLst>
              </p14:cNvPr>
              <p14:cNvContentPartPr/>
              <p14:nvPr/>
            </p14:nvContentPartPr>
            <p14:xfrm>
              <a:off x="1171260" y="1952190"/>
              <a:ext cx="21780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FC7C7D2-5515-7335-84E5-EC0B088985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5260" y="1916550"/>
                <a:ext cx="289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BDBE13ED-D0A5-4331-2455-AC3F148A4534}"/>
                  </a:ext>
                </a:extLst>
              </p14:cNvPr>
              <p14:cNvContentPartPr/>
              <p14:nvPr/>
            </p14:nvContentPartPr>
            <p14:xfrm>
              <a:off x="1637820" y="1933110"/>
              <a:ext cx="4496760" cy="2052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BDBE13ED-D0A5-4331-2455-AC3F148A45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1820" y="1897470"/>
                <a:ext cx="4568400" cy="92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75B20-1479-09E4-E238-0D4CC132FF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44" y="2348880"/>
            <a:ext cx="499255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29AFD-A58C-2F25-11E0-A29DFA9A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708920"/>
            <a:ext cx="10081120" cy="2852737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Сферы применения </a:t>
            </a:r>
            <a:r>
              <a:rPr lang="ru-RU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цветных металлов</a:t>
            </a:r>
          </a:p>
        </p:txBody>
      </p:sp>
    </p:spTree>
    <p:extLst>
      <p:ext uri="{BB962C8B-B14F-4D97-AF65-F5344CB8AC3E}">
        <p14:creationId xmlns:p14="http://schemas.microsoft.com/office/powerpoint/2010/main" val="128784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94ACC-9EA1-35A0-E145-D74593C8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8CFFA2A-1E6B-7B0A-3F46-6F9C2104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5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098C1-A82A-22E9-554C-2E21E8003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51B128-8F70-E557-982C-3EE5AFA1A827}"/>
              </a:ext>
            </a:extLst>
          </p:cNvPr>
          <p:cNvSpPr/>
          <p:nvPr/>
        </p:nvSpPr>
        <p:spPr>
          <a:xfrm>
            <a:off x="3755740" y="2020731"/>
            <a:ext cx="4680520" cy="720080"/>
          </a:xfrm>
          <a:prstGeom prst="rect">
            <a:avLst/>
          </a:prstGeom>
          <a:solidFill>
            <a:srgbClr val="F66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ЦВЕТНЫЕ МЕТАЛЛЫ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E06B9-7A7F-81BA-A39D-90A35ADAC461}"/>
              </a:ext>
            </a:extLst>
          </p:cNvPr>
          <p:cNvSpPr/>
          <p:nvPr/>
        </p:nvSpPr>
        <p:spPr>
          <a:xfrm>
            <a:off x="1060460" y="3429000"/>
            <a:ext cx="2160240" cy="720080"/>
          </a:xfrm>
          <a:prstGeom prst="rect">
            <a:avLst/>
          </a:prstGeom>
          <a:noFill/>
          <a:ln w="762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7919F8-4FFC-97B1-6BEB-0BB6F20564C1}"/>
              </a:ext>
            </a:extLst>
          </p:cNvPr>
          <p:cNvSpPr/>
          <p:nvPr/>
        </p:nvSpPr>
        <p:spPr>
          <a:xfrm>
            <a:off x="3699080" y="3429000"/>
            <a:ext cx="2160240" cy="720080"/>
          </a:xfrm>
          <a:prstGeom prst="rect">
            <a:avLst/>
          </a:prstGeom>
          <a:noFill/>
          <a:ln w="762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26823A-53C4-AEFA-D5F5-7823BCBEB762}"/>
              </a:ext>
            </a:extLst>
          </p:cNvPr>
          <p:cNvSpPr/>
          <p:nvPr/>
        </p:nvSpPr>
        <p:spPr>
          <a:xfrm>
            <a:off x="6337700" y="3429000"/>
            <a:ext cx="2160240" cy="720080"/>
          </a:xfrm>
          <a:prstGeom prst="rect">
            <a:avLst/>
          </a:prstGeom>
          <a:noFill/>
          <a:ln w="762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9E81A3-90D2-1A48-411C-95A9FE3F45B2}"/>
              </a:ext>
            </a:extLst>
          </p:cNvPr>
          <p:cNvSpPr/>
          <p:nvPr/>
        </p:nvSpPr>
        <p:spPr>
          <a:xfrm>
            <a:off x="8976320" y="3429000"/>
            <a:ext cx="2160240" cy="720080"/>
          </a:xfrm>
          <a:prstGeom prst="rect">
            <a:avLst/>
          </a:prstGeom>
          <a:noFill/>
          <a:ln w="762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6630D"/>
                </a:solidFill>
                <a:latin typeface="Century Gothic" panose="020B0502020202020204" pitchFamily="34" charset="0"/>
              </a:rPr>
              <a:t>редкоземельные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91EC7ACC-A6C3-870D-774A-25C8540C9691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3774196" y="1107195"/>
            <a:ext cx="688189" cy="3955420"/>
          </a:xfrm>
          <a:prstGeom prst="bentConnector3">
            <a:avLst/>
          </a:prstGeom>
          <a:ln w="76200">
            <a:solidFill>
              <a:srgbClr val="F66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D17680D0-75C4-F136-91BF-8EDE9AE48199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5400000">
            <a:off x="5093506" y="2426505"/>
            <a:ext cx="688189" cy="1316800"/>
          </a:xfrm>
          <a:prstGeom prst="bentConnector3">
            <a:avLst/>
          </a:prstGeom>
          <a:ln w="76200">
            <a:solidFill>
              <a:srgbClr val="F66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BA200CB1-8A97-2794-AA21-9D4417ED99BE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16200000" flipH="1">
            <a:off x="6412816" y="2423995"/>
            <a:ext cx="688189" cy="1321820"/>
          </a:xfrm>
          <a:prstGeom prst="bentConnector3">
            <a:avLst/>
          </a:prstGeom>
          <a:ln w="76200">
            <a:solidFill>
              <a:srgbClr val="F66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2223F977-582E-3D5A-60F3-EEC7C580B09D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rot="16200000" flipH="1">
            <a:off x="7732126" y="1104685"/>
            <a:ext cx="688189" cy="3960440"/>
          </a:xfrm>
          <a:prstGeom prst="bentConnector3">
            <a:avLst/>
          </a:prstGeom>
          <a:ln w="76200">
            <a:solidFill>
              <a:srgbClr val="F66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C62B42-83B8-C2F6-00B3-F0C134677A0C}"/>
              </a:ext>
            </a:extLst>
          </p:cNvPr>
          <p:cNvSpPr txBox="1"/>
          <p:nvPr/>
        </p:nvSpPr>
        <p:spPr>
          <a:xfrm>
            <a:off x="8976320" y="422108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Century Gothic" panose="020B0502020202020204" pitchFamily="34" charset="0"/>
              </a:rPr>
              <a:t>Германий, селен, </a:t>
            </a:r>
            <a:br>
              <a:rPr lang="ru-RU" sz="1600" i="1" dirty="0">
                <a:latin typeface="Century Gothic" panose="020B0502020202020204" pitchFamily="34" charset="0"/>
              </a:rPr>
            </a:br>
            <a:r>
              <a:rPr lang="ru-RU" sz="1600" i="1" dirty="0">
                <a:latin typeface="Century Gothic" panose="020B0502020202020204" pitchFamily="34" charset="0"/>
              </a:rPr>
              <a:t>цирконий</a:t>
            </a:r>
          </a:p>
        </p:txBody>
      </p:sp>
    </p:spTree>
    <p:extLst>
      <p:ext uri="{BB962C8B-B14F-4D97-AF65-F5344CB8AC3E}">
        <p14:creationId xmlns:p14="http://schemas.microsoft.com/office/powerpoint/2010/main" val="170423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142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Calibri Light</vt:lpstr>
      <vt:lpstr>Тема Office</vt:lpstr>
      <vt:lpstr>Цветная металлургия</vt:lpstr>
      <vt:lpstr>Цветная металлургия</vt:lpstr>
      <vt:lpstr>В природе существует около 70 цветных металлов</vt:lpstr>
      <vt:lpstr>Ценные качества цветных металлов:</vt:lpstr>
      <vt:lpstr>Сферы применения цветных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цветных руд: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Цветная металлургия</dc:title>
  <dc:creator>Петров Алексей</dc:creator>
  <cp:lastModifiedBy>Петров Алексей</cp:lastModifiedBy>
  <cp:revision>9</cp:revision>
  <dcterms:created xsi:type="dcterms:W3CDTF">2024-10-03T20:28:16Z</dcterms:created>
  <dcterms:modified xsi:type="dcterms:W3CDTF">2024-10-03T22:05:31Z</dcterms:modified>
</cp:coreProperties>
</file>