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73" r:id="rId7"/>
    <p:sldId id="262" r:id="rId8"/>
    <p:sldId id="274" r:id="rId9"/>
    <p:sldId id="275" r:id="rId10"/>
    <p:sldId id="276" r:id="rId11"/>
    <p:sldId id="277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816" y="4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2:27:41.404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1 37 24575,'180'0'0,"423"8"0,-436 2 0,265 52 0,-353-46 0,159 13 0,719-27 0,-455-5 0,3591 3 0,-3592-29 0,-261 10 0,427 11 0,-374 11 0,-175-2 0,21 0 0,187-21 0,-147 4 0,287 12 0,-235 7 0,2290-3 0,-2469-3 0,0-2 0,99-24 0,-97 17 0,1 2 0,74-4 0,243 14 104,-160 2-1573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3:14:39.037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1 1 24575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3:14:39.959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65 0 24575,'193'0'0,"-451"0"-1365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3:14:43.553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1 1 24575,'8'0'0,"0"2"0,-1-1 0,1 1 0,0 0 0,10 5 0,26 6 0,43-5 0,1-3 0,96-8 0,-42 0 0,1373 3-1365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3:28:29.132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1 25 24575,'0'-1'0,"1"0"0,-1 0 0,1 0 0,0 0 0,-1 0 0,1 0 0,0 1 0,0-1 0,-1 0 0,1 0 0,0 1 0,0-1 0,0 1 0,0-1 0,0 1 0,0-1 0,0 1 0,0 0 0,0-1 0,0 1 0,0 0 0,0 0 0,3 0 0,29-5 0,-30 5 0,373-5 0,-204 8 0,750-3-1365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3:28:29.523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1 1 24575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3:28:32.351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1 23 24575,'38'-2'0,"45"-7"0,-44 4 0,47-1 0,4390 7 40,-2466-1-1445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3:28:35.257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1 46 24575,'93'-4'0,"134"-24"0,-211 26 0,81-7 0,193 6 0,-139 6 0,4223-3-1365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3:34:24.871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0 47 24575,'0'-1'0,"1"0"0,-1-1 0,0 1 0,1 0 0,-1 0 0,0 0 0,1 0 0,0 0 0,-1 0 0,1 0 0,-1 0 0,1 0 0,0 0 0,0 0 0,0 0 0,0 0 0,-1 0 0,1 1 0,0-1 0,0 0 0,1 1 0,-1-1 0,0 0 0,0 1 0,0 0 0,0-1 0,2 1 0,38-8 0,-35 7 0,130-10 0,184 9 0,-147 4 0,757-3-420,1041 4-876,-1413 29 2204,-42-1-100,-78-32-808,176 6 0,-391 10-1365,-190-13-5461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3:38:09.238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0 84 24575,'1681'0'0,"-1152"-41"0,-6-1 0,1276 42 0,-741 3 0,287-3-1365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3:38:11.035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0 55 24575,'1'-1'0,"-1"-1"0,1 1 0,-1 0 0,1 0 0,0 0 0,-1 0 0,1 0 0,0 1 0,0-1 0,-1 0 0,1 0 0,0 0 0,0 1 0,0-1 0,0 0 0,0 1 0,0-1 0,0 1 0,0-1 0,1 1 0,-1 0 0,0-1 0,0 1 0,0 0 0,0 0 0,3-1 0,38-3 0,-36 3 0,508-4 0,-275 8 0,-46-17 0,7 0 0,115 15-1365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2:27:53.404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0 31 24575,'1'-1'0,"-1"0"0,0 0 0,1 0 0,-1 0 0,0 0 0,1 0 0,-1 0 0,1 0 0,0 0 0,-1 1 0,1-1 0,0 0 0,-1 0 0,1 1 0,0-1 0,0 0 0,0 1 0,0-1 0,-1 1 0,1-1 0,0 1 0,0-1 0,0 1 0,0 0 0,0 0 0,0-1 0,2 1 0,33-5 0,-30 4 0,372-4 0,-209 8 0,9583-3 0,-9319 14 0,-30-1 0,1578-11 83,-952-4-1531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3:38:12.925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0 1 24575,'48'10'0,"-8"1"0,194 1 0,-61-6 0,-53 3 0,516 24 0,-136-7 0,-49 0 0,991-23 0,-724-6 0,3813 3-1365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3:38:13.910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0 1 24575,'63'3'0,"99"17"0,-6 1 0,400-11-39,-354-11-1287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3:38:15.197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0 1 24575,'5'0'0,"5"0"0,6 0 0,5 0 0,3 0 0,2 0 0,1 0 0,1 0 0,0 0 0,-1 0 0,0 0 0,0 0 0,4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3:38:16.254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0 111 24575,'4880'0'0,"-4663"-1"0,380-50 0,-404 24 0,381-4 0,544 35-1365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3:38:20.785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1 1 24575,'5065'0'-1365,"-5011"0"-5461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3:38:23.394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0 42 24575,'4'-4'0,"0"1"0,1 1 0,-1-1 0,1 1 0,-1-1 0,1 1 0,0 0 0,-1 1 0,1-1 0,0 1 0,7-1 0,63-4 0,-56 5 0,678-7 0,-401 11 0,2458-2 0,-2702 1 0,84 15 0,-82-8 0,76 2 0,330-12-1365,-427 1-5461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3:46:24.385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2 223 24575,'220'1'0,"516"-15"0,-532-4 0,323-89 0,-431 79 0,195-22 0,876 46 0,-554 9 0,4381-5 0,-4382 50 0,-320-17 0,522-19 0,-456-19 0,-214 4 0,25-2 0,230 38 0,-181-8 0,351-18 0,-288-15 0,2795 6 0,-3012 5 0,0 5 0,120 39 0,-118-28 0,1-4 0,91 7 0,296-24 104,-196-3-1573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2:27:55.466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0 1 24575,'5204'0'0,"-5180"1"40,0 1 0,33 8 0,8 1-1525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2:43:09.589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1 0 24575,'6092'0'-1365,"-6058"0"-5461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2:43:09.589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1 0 24575,'24334'0'-1365,"-24198"0"-5461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3:03:54.393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2 132 24575,'130'1'0,"305"-9"0,-315-3 0,192-52 0,-255 46 0,115-12 0,518 27 0,-328 5 0,2589-3 0,-2589 29 0,-190-9 0,309-12 0,-269-11 0,-127 2 0,15-1 0,136 23 0,-107-5 0,207-11 0,-170-8 0,1652 3 0,-1780 3 0,-1 2 0,72 24 0,-70-16 0,1-3 0,53 4 0,175-14 104,-116-1-1573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2:43:09.589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1 0 24575,'15675'0'-1365,"-15587"0"-5461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3:14:36.303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1 0 24575,'656'0'-1365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23:14:38.209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1 23 24575,'369'1'0,"395"-3"0,-514-8 0,139-2 0,845 13-1365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500A0-F74E-D72A-10EE-3E4E0E69B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A242F4-F608-FD30-9396-D9C6ADBE5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AB3518-1B30-C1C5-228B-A88AA7C4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AA10-BB75-4991-B04F-D2F90B59A9EA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8A4862-35D8-108A-E5ED-183983BD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B6F02B-A994-9930-8FD3-79106246E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BB8D-244D-4E4E-A750-61D3F5787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56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D15D1-B9FD-A77D-29C9-0A2D34E4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0C340D-1A4E-BA4D-1ACE-BFA107373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7A3D37-FF1B-FE72-71A5-C39BE82DB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AA10-BB75-4991-B04F-D2F90B59A9EA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8273F6-B8F2-9D49-C018-7D15A245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327D19-B298-488F-8B12-1C0F3F33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BB8D-244D-4E4E-A750-61D3F5787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38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EEC7C9-11F6-2D59-5829-89E5B2C266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9C7FCE-3778-48A2-758D-C7DCB6908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337FAA-6C70-8DF5-478B-7F1CC0A4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AA10-BB75-4991-B04F-D2F90B59A9EA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F5BF6D-2FE0-EDEA-F60F-24760B4B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501068-2344-EDB8-F7AE-D962E57E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BB8D-244D-4E4E-A750-61D3F5787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28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2C2C84-E504-BA00-87E2-4B5F327C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A92FB6-29F2-12C0-3EF3-EE246C408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9544D-C158-471D-8A54-DD9F7A8B9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AA10-BB75-4991-B04F-D2F90B59A9EA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FDA606-B65E-22CB-8F2E-E8173241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466F5A-B765-1A3E-6407-F0B583D4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BB8D-244D-4E4E-A750-61D3F5787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15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6EEA9-3B96-B83A-13FE-01A5F0A2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4ABF24-EE6F-FB91-1805-9DD1279E1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C75C61-90A0-563C-DC3F-B472231A5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AA10-BB75-4991-B04F-D2F90B59A9EA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4D2404-85DD-A115-6CD6-D1D4E495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7EC58D-EA92-02FA-013A-74F5CEC9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BB8D-244D-4E4E-A750-61D3F5787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95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02556-E4A1-4D18-773A-E55218729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9CCE7A-4C8F-1F22-30EB-DE3A1E20F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CFDB5A-394A-8288-B5AD-0768270B8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367A58-1C16-D014-83EF-9AC1F7F0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AA10-BB75-4991-B04F-D2F90B59A9EA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1BC40C-D104-273A-5F1A-C9C1CCF70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CD591D-E67E-B2CE-664D-F7300124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BB8D-244D-4E4E-A750-61D3F5787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25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60591-D67E-C69A-5E83-DCCF119A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B5DE44-9230-B9ED-933F-3F9974394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3C0213-4B5A-21D3-913E-01EB5D147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93E13C-8551-8DD6-BBAE-96BE72989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1DF66A-22CF-CCEF-7CBA-2D7402F85D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1F774-A5B2-28EB-1E5D-897793E6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AA10-BB75-4991-B04F-D2F90B59A9EA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DEFBC18-94DD-2AFA-A558-6891BD7A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FC6359-A577-91F0-9DFE-96D4F240E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BB8D-244D-4E4E-A750-61D3F5787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05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EE1E8-F900-7526-1DD5-9270A47F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BF1DDB-1870-C8C6-C1C0-D2BC6842E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AA10-BB75-4991-B04F-D2F90B59A9EA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40EB4B-AC52-9C9A-BF35-75ACA4D0E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12FB50-1801-B606-E31D-0458C2BC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BB8D-244D-4E4E-A750-61D3F5787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87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FF0749-BB3A-4E7F-6704-196349131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AA10-BB75-4991-B04F-D2F90B59A9EA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61C8F4-663F-C4A4-5DF8-2BC99A89F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5146D8-B9F3-6325-0B66-63279472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BB8D-244D-4E4E-A750-61D3F5787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47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78F49-51A8-98B7-AE92-79A71057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C21299-2373-9D0F-C35F-572C8BD6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CC7C40-4B4E-24CD-B343-ED4A29748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002F11-2404-D46C-CDA6-383CE9BD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AA10-BB75-4991-B04F-D2F90B59A9EA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23AF1A-C38E-862E-82A3-6991B917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963425-D1CA-23FC-18B3-C81469FF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BB8D-244D-4E4E-A750-61D3F5787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4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EEA4C-741B-F97C-E2C2-FEA870C23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75EA30-90A2-78FB-E00F-CEBAB45EAD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A72549-0595-9C61-A509-B207B5881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49C56F-1F57-7B54-8DC8-A21ECF6A3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AA10-BB75-4991-B04F-D2F90B59A9EA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CCAB71-E32F-F953-724D-A1B008C2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6A8A63-E082-76DC-1A1C-29ABD6B8F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BB8D-244D-4E4E-A750-61D3F5787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33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613C1-C855-C77E-0E16-0EF449C87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A6656B-4FFB-294E-D296-C98878E55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1626E6-C156-42A1-F087-B73DD634D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3AA10-BB75-4991-B04F-D2F90B59A9EA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D6E355-A415-6B68-B7E5-99D1B1745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6A9DD-F9A5-1C25-33CB-C986441D8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2BB8D-244D-4E4E-A750-61D3F5787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28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customXml" Target="../ink/ink12.xml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customXml" Target="../ink/ink23.xml"/><Relationship Id="rId17" Type="http://schemas.openxmlformats.org/officeDocument/2006/relationships/image" Target="../media/image25.png"/><Relationship Id="rId2" Type="http://schemas.openxmlformats.org/officeDocument/2006/relationships/customXml" Target="../ink/ink18.xml"/><Relationship Id="rId16" Type="http://schemas.openxmlformats.org/officeDocument/2006/relationships/customXml" Target="../ink/ink25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0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customXml" Target="../ink/ink22.xml"/><Relationship Id="rId4" Type="http://schemas.openxmlformats.org/officeDocument/2006/relationships/customXml" Target="../ink/ink19.xml"/><Relationship Id="rId9" Type="http://schemas.openxmlformats.org/officeDocument/2006/relationships/image" Target="../media/image21.png"/><Relationship Id="rId14" Type="http://schemas.openxmlformats.org/officeDocument/2006/relationships/customXml" Target="../ink/ink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1BEEB-AC0E-C362-F134-D7A8851A3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091" y="1041400"/>
            <a:ext cx="10113818" cy="2387600"/>
          </a:xfrm>
        </p:spPr>
        <p:txBody>
          <a:bodyPr>
            <a:normAutofit/>
          </a:bodyPr>
          <a:lstStyle/>
          <a:p>
            <a:pPr algn="r"/>
            <a:r>
              <a:rPr lang="ru-RU" sz="5400" b="1" dirty="0">
                <a:latin typeface="Century Gothic" panose="020B0502020202020204" pitchFamily="34" charset="0"/>
              </a:rPr>
              <a:t>Файлы и папки</a:t>
            </a:r>
            <a:r>
              <a:rPr lang="en-US" sz="5400" b="1" dirty="0">
                <a:latin typeface="Century Gothic" panose="020B0502020202020204" pitchFamily="34" charset="0"/>
              </a:rPr>
              <a:t>.</a:t>
            </a:r>
            <a:r>
              <a:rPr lang="ru-RU" sz="5400" b="1" dirty="0">
                <a:latin typeface="Century Gothic" panose="020B0502020202020204" pitchFamily="34" charset="0"/>
              </a:rPr>
              <a:t> </a:t>
            </a:r>
            <a:br>
              <a:rPr lang="en-US" sz="5400" b="1" dirty="0">
                <a:latin typeface="Century Gothic" panose="020B0502020202020204" pitchFamily="34" charset="0"/>
              </a:rPr>
            </a:br>
            <a:r>
              <a:rPr lang="ru-RU" sz="5400" b="1" dirty="0">
                <a:latin typeface="Century Gothic" panose="020B0502020202020204" pitchFamily="34" charset="0"/>
              </a:rPr>
              <a:t>Основные</a:t>
            </a:r>
            <a:r>
              <a:rPr lang="en-US" sz="5400" b="1" dirty="0">
                <a:latin typeface="Century Gothic" panose="020B0502020202020204" pitchFamily="34" charset="0"/>
              </a:rPr>
              <a:t> </a:t>
            </a:r>
            <a:r>
              <a:rPr lang="ru-RU" sz="5400" b="1" dirty="0">
                <a:latin typeface="Century Gothic" panose="020B0502020202020204" pitchFamily="34" charset="0"/>
              </a:rPr>
              <a:t>операции с файлами и</a:t>
            </a:r>
            <a:r>
              <a:rPr lang="en-US" sz="5400" b="1" dirty="0">
                <a:latin typeface="Century Gothic" panose="020B0502020202020204" pitchFamily="34" charset="0"/>
              </a:rPr>
              <a:t> </a:t>
            </a:r>
            <a:r>
              <a:rPr lang="ru-RU" sz="5400" b="1" dirty="0">
                <a:latin typeface="Century Gothic" panose="020B0502020202020204" pitchFamily="34" charset="0"/>
              </a:rPr>
              <a:t>папками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67DDCB11-CA06-2A86-EF3D-FB600A0A3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2429" y="3429000"/>
            <a:ext cx="4320480" cy="720080"/>
          </a:xfrm>
        </p:spPr>
        <p:txBody>
          <a:bodyPr anchor="ctr"/>
          <a:lstStyle/>
          <a:p>
            <a:pPr algn="r"/>
            <a:r>
              <a:rPr lang="ru-RU" b="1" dirty="0">
                <a:latin typeface="Century Gothic" panose="020B0502020202020204" pitchFamily="34" charset="0"/>
              </a:rPr>
              <a:t>Информатика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en-US" dirty="0">
                <a:latin typeface="Century Gothic" panose="020B0502020202020204" pitchFamily="34" charset="0"/>
              </a:rPr>
              <a:t>7</a:t>
            </a:r>
            <a:r>
              <a:rPr lang="ru-RU" dirty="0">
                <a:latin typeface="Century Gothic" panose="020B0502020202020204" pitchFamily="34" charset="0"/>
              </a:rPr>
              <a:t> класс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FC79D890-A7D0-E8CC-570D-2312D532B851}"/>
                  </a:ext>
                </a:extLst>
              </p14:cNvPr>
              <p14:cNvContentPartPr/>
              <p14:nvPr/>
            </p14:nvContentPartPr>
            <p14:xfrm>
              <a:off x="5809820" y="1808890"/>
              <a:ext cx="5043600" cy="59040"/>
            </p14:xfrm>
          </p:contentPart>
        </mc:Choice>
        <mc:Fallback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FC79D890-A7D0-E8CC-570D-2312D532B8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74180" y="1772890"/>
                <a:ext cx="5115240" cy="13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A1F72EE-9747-9CDC-0D4F-08D6F9A42712}"/>
              </a:ext>
            </a:extLst>
          </p:cNvPr>
          <p:cNvGrpSpPr/>
          <p:nvPr/>
        </p:nvGrpSpPr>
        <p:grpSpPr>
          <a:xfrm>
            <a:off x="3066660" y="2570205"/>
            <a:ext cx="7335720" cy="29160"/>
            <a:chOff x="3066660" y="2570205"/>
            <a:chExt cx="7335720" cy="2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DDA9AB13-0333-EBF3-B2F4-7ADDC1CF235B}"/>
                    </a:ext>
                  </a:extLst>
                </p14:cNvPr>
                <p14:cNvContentPartPr/>
                <p14:nvPr/>
              </p14:nvContentPartPr>
              <p14:xfrm>
                <a:off x="3066660" y="2570205"/>
                <a:ext cx="5115600" cy="11880"/>
              </p14:xfrm>
            </p:contentPart>
          </mc:Choice>
          <mc:Fallback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DDA9AB13-0333-EBF3-B2F4-7ADDC1CF235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30660" y="2534565"/>
                  <a:ext cx="5187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01CBE729-16F8-6BFE-97F0-FC65062F336E}"/>
                    </a:ext>
                  </a:extLst>
                </p14:cNvPr>
                <p14:cNvContentPartPr/>
                <p14:nvPr/>
              </p14:nvContentPartPr>
              <p14:xfrm>
                <a:off x="8467380" y="2590365"/>
                <a:ext cx="1935000" cy="9000"/>
              </p14:xfrm>
            </p:contentPart>
          </mc:Choice>
          <mc:Fallback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01CBE729-16F8-6BFE-97F0-FC65062F336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431380" y="2554725"/>
                  <a:ext cx="2006640" cy="806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2C2363-19AB-B58A-AD43-71811019FF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78551" y="3789040"/>
            <a:ext cx="8229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C4D09B0-747B-1E09-6DAB-99EFD1A2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43" y="2348880"/>
            <a:ext cx="10072314" cy="2160240"/>
          </a:xfrm>
        </p:spPr>
        <p:txBody>
          <a:bodyPr anchor="ctr">
            <a:noAutofit/>
          </a:bodyPr>
          <a:lstStyle/>
          <a:p>
            <a:pPr algn="ctr"/>
            <a:r>
              <a:rPr lang="ru-RU" sz="6600" b="1" dirty="0">
                <a:latin typeface="Century Gothic" panose="020B0502020202020204" pitchFamily="34" charset="0"/>
              </a:rPr>
              <a:t>Как </a:t>
            </a:r>
            <a:r>
              <a:rPr lang="ru-RU" sz="6600" b="1" dirty="0">
                <a:solidFill>
                  <a:srgbClr val="CC0066"/>
                </a:solidFill>
                <a:latin typeface="Century Gothic" panose="020B0502020202020204" pitchFamily="34" charset="0"/>
              </a:rPr>
              <a:t>найти</a:t>
            </a:r>
            <a:r>
              <a:rPr lang="ru-RU" sz="6600" b="1" dirty="0">
                <a:latin typeface="Century Gothic" panose="020B0502020202020204" pitchFamily="34" charset="0"/>
              </a:rPr>
              <a:t> файл?</a:t>
            </a:r>
          </a:p>
        </p:txBody>
      </p:sp>
    </p:spTree>
    <p:extLst>
      <p:ext uri="{BB962C8B-B14F-4D97-AF65-F5344CB8AC3E}">
        <p14:creationId xmlns:p14="http://schemas.microsoft.com/office/powerpoint/2010/main" val="16671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C4D09B0-747B-1E09-6DAB-99EFD1A2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43" y="563623"/>
            <a:ext cx="10072314" cy="1080120"/>
          </a:xfrm>
        </p:spPr>
        <p:txBody>
          <a:bodyPr anchor="ctr">
            <a:noAutofit/>
          </a:bodyPr>
          <a:lstStyle/>
          <a:p>
            <a:pPr algn="ctr"/>
            <a:r>
              <a:rPr lang="ru-RU" sz="6600" b="1" dirty="0">
                <a:latin typeface="Century Gothic" panose="020B0502020202020204" pitchFamily="34" charset="0"/>
              </a:rPr>
              <a:t>Как </a:t>
            </a:r>
            <a:r>
              <a:rPr lang="ru-RU" sz="6600" b="1" dirty="0">
                <a:solidFill>
                  <a:srgbClr val="CC0066"/>
                </a:solidFill>
                <a:latin typeface="Century Gothic" panose="020B0502020202020204" pitchFamily="34" charset="0"/>
              </a:rPr>
              <a:t>найти</a:t>
            </a:r>
            <a:r>
              <a:rPr lang="ru-RU" sz="6600" b="1" dirty="0">
                <a:latin typeface="Century Gothic" panose="020B0502020202020204" pitchFamily="34" charset="0"/>
              </a:rPr>
              <a:t> файл?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086043-B7D5-D6DC-FFEC-36205CFBB06B}"/>
              </a:ext>
            </a:extLst>
          </p:cNvPr>
          <p:cNvSpPr txBox="1"/>
          <p:nvPr/>
        </p:nvSpPr>
        <p:spPr>
          <a:xfrm>
            <a:off x="1059843" y="2017486"/>
            <a:ext cx="9926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Воспользоваться </a:t>
            </a:r>
            <a:r>
              <a:rPr lang="ru-RU" sz="3600" b="1" dirty="0">
                <a:solidFill>
                  <a:srgbClr val="CC0066"/>
                </a:solidFill>
                <a:latin typeface="Century Gothic" panose="020B0502020202020204" pitchFamily="34" charset="0"/>
              </a:rPr>
              <a:t>инструментами поиска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9B247A1-DF69-51DD-7F7B-A84A5E2DF77C}"/>
              </a:ext>
            </a:extLst>
          </p:cNvPr>
          <p:cNvSpPr txBox="1">
            <a:spLocks/>
          </p:cNvSpPr>
          <p:nvPr/>
        </p:nvSpPr>
        <p:spPr>
          <a:xfrm>
            <a:off x="1079500" y="2919875"/>
            <a:ext cx="10033000" cy="1216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>
                <a:latin typeface="Century Gothic" panose="020B0502020202020204" pitchFamily="34" charset="0"/>
              </a:rPr>
              <a:t>Маска имени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1FD5A10C-0F5B-FA3B-82BA-B458EB03F4B3}"/>
              </a:ext>
            </a:extLst>
          </p:cNvPr>
          <p:cNvSpPr txBox="1">
            <a:spLocks/>
          </p:cNvSpPr>
          <p:nvPr/>
        </p:nvSpPr>
        <p:spPr>
          <a:xfrm>
            <a:off x="1079499" y="4079084"/>
            <a:ext cx="10052957" cy="1673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3600" dirty="0">
                <a:latin typeface="Century Gothic" panose="020B0502020202020204" pitchFamily="34" charset="0"/>
              </a:rPr>
              <a:t>– последовательность букв, цифр и прочих допустимых в именах файлов символов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6736A270-ABC6-4E3B-6EFC-C795BB435E67}"/>
                  </a:ext>
                </a:extLst>
              </p14:cNvPr>
              <p14:cNvContentPartPr/>
              <p14:nvPr/>
            </p14:nvContentPartPr>
            <p14:xfrm rot="10800000" flipV="1">
              <a:off x="1247694" y="3939950"/>
              <a:ext cx="6154591" cy="102644"/>
            </p14:xfrm>
          </p:contentPart>
        </mc:Choice>
        <mc:Fallback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6736A270-ABC6-4E3B-6EFC-C795BB435E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 flipV="1">
                <a:off x="1211692" y="3903935"/>
                <a:ext cx="6226236" cy="17431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812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42817-397B-8443-CC1B-F5ADC387F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666522"/>
            <a:ext cx="10033000" cy="1303111"/>
          </a:xfrm>
        </p:spPr>
        <p:txBody>
          <a:bodyPr>
            <a:normAutofit/>
          </a:bodyPr>
          <a:lstStyle/>
          <a:p>
            <a:r>
              <a:rPr lang="ru-RU" sz="7200" b="1" dirty="0">
                <a:latin typeface="Century Gothic" panose="020B0502020202020204" pitchFamily="34" charset="0"/>
              </a:rPr>
              <a:t>Файл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9E0C9F-31A7-2BBC-47A8-71018E0C1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984148"/>
            <a:ext cx="10052955" cy="13031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Century Gothic" panose="020B0502020202020204" pitchFamily="34" charset="0"/>
              </a:rPr>
              <a:t>– это поименованная область внешней памяти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EA30C7E4-7261-05DC-46C5-B927C49D9390}"/>
                  </a:ext>
                </a:extLst>
              </p14:cNvPr>
              <p14:cNvContentPartPr/>
              <p14:nvPr/>
            </p14:nvContentPartPr>
            <p14:xfrm>
              <a:off x="1247697" y="1711340"/>
              <a:ext cx="2205720" cy="360"/>
            </p14:xfrm>
          </p:contentPart>
        </mc:Choice>
        <mc:Fallback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EA30C7E4-7261-05DC-46C5-B927C49D93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2057" y="1675340"/>
                <a:ext cx="227736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F72635C-C551-6988-728E-89908AACB05B}"/>
              </a:ext>
            </a:extLst>
          </p:cNvPr>
          <p:cNvSpPr txBox="1"/>
          <p:nvPr/>
        </p:nvSpPr>
        <p:spPr>
          <a:xfrm>
            <a:off x="2982808" y="3701368"/>
            <a:ext cx="6226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Century Gothic" panose="020B0502020202020204" pitchFamily="34" charset="0"/>
              </a:rPr>
              <a:t>file_name</a:t>
            </a:r>
            <a:r>
              <a:rPr lang="en-US" sz="5400" b="1" dirty="0">
                <a:latin typeface="Century Gothic" panose="020B0502020202020204" pitchFamily="34" charset="0"/>
              </a:rPr>
              <a:t> . format</a:t>
            </a:r>
            <a:endParaRPr lang="ru-RU" sz="5400" b="1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C3504D-7BD2-378E-41DD-03274AD07D6A}"/>
              </a:ext>
            </a:extLst>
          </p:cNvPr>
          <p:cNvSpPr/>
          <p:nvPr/>
        </p:nvSpPr>
        <p:spPr>
          <a:xfrm>
            <a:off x="2982808" y="3701368"/>
            <a:ext cx="3400015" cy="923330"/>
          </a:xfrm>
          <a:prstGeom prst="rect">
            <a:avLst/>
          </a:prstGeom>
          <a:noFill/>
          <a:ln w="5715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7E66A5-7C77-6B47-737D-691E24FE5E32}"/>
              </a:ext>
            </a:extLst>
          </p:cNvPr>
          <p:cNvSpPr txBox="1"/>
          <p:nvPr/>
        </p:nvSpPr>
        <p:spPr>
          <a:xfrm>
            <a:off x="4455692" y="4677348"/>
            <a:ext cx="192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C0066"/>
                </a:solidFill>
                <a:latin typeface="Century Gothic" panose="020B0502020202020204" pitchFamily="34" charset="0"/>
              </a:rPr>
              <a:t>имя файла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23E9B09-2046-BCA7-7168-7CF1C73E541C}"/>
              </a:ext>
            </a:extLst>
          </p:cNvPr>
          <p:cNvCxnSpPr>
            <a:cxnSpLocks/>
          </p:cNvCxnSpPr>
          <p:nvPr/>
        </p:nvCxnSpPr>
        <p:spPr>
          <a:xfrm>
            <a:off x="6814336" y="4624698"/>
            <a:ext cx="2322286" cy="0"/>
          </a:xfrm>
          <a:prstGeom prst="line">
            <a:avLst/>
          </a:prstGeom>
          <a:ln w="5715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B48CD87-3966-497F-1D96-B6406CF1709C}"/>
              </a:ext>
            </a:extLst>
          </p:cNvPr>
          <p:cNvSpPr txBox="1"/>
          <p:nvPr/>
        </p:nvSpPr>
        <p:spPr>
          <a:xfrm>
            <a:off x="6814336" y="4677347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C0066"/>
                </a:solidFill>
                <a:latin typeface="Century Gothic" panose="020B0502020202020204" pitchFamily="34" charset="0"/>
              </a:rPr>
              <a:t>расширение</a:t>
            </a:r>
          </a:p>
        </p:txBody>
      </p:sp>
    </p:spTree>
    <p:extLst>
      <p:ext uri="{BB962C8B-B14F-4D97-AF65-F5344CB8AC3E}">
        <p14:creationId xmlns:p14="http://schemas.microsoft.com/office/powerpoint/2010/main" val="273791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5">
            <a:extLst>
              <a:ext uri="{FF2B5EF4-FFF2-40B4-BE49-F238E27FC236}">
                <a16:creationId xmlns:a16="http://schemas.microsoft.com/office/drawing/2014/main" id="{C0A14807-3867-C517-CC8C-4AC37071F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993119"/>
              </p:ext>
            </p:extLst>
          </p:nvPr>
        </p:nvGraphicFramePr>
        <p:xfrm>
          <a:off x="2254045" y="554181"/>
          <a:ext cx="7683910" cy="59574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41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1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0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Тип файла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Примеры расширений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4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Системный файл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drv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sys, reg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4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Текстовый файл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txt, rtf, doc, docx,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odt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4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Графический файл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bmp, gif, jpg,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tif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png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pds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Web</a:t>
                      </a: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-страница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htm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html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94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Звуковой файл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wav, mp3, midi, kar, ogg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Видеофайл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avi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mpeg, mp4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Архив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zip,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rar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7z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94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Электронная таблица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xlsx,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ods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94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Код (текст) программы 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bas, pas</a:t>
                      </a: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cpp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py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10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42817-397B-8443-CC1B-F5ADC387F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579436"/>
            <a:ext cx="10033000" cy="1303111"/>
          </a:xfrm>
        </p:spPr>
        <p:txBody>
          <a:bodyPr>
            <a:normAutofit/>
          </a:bodyPr>
          <a:lstStyle/>
          <a:p>
            <a:r>
              <a:rPr lang="ru-RU" sz="7200" b="1" dirty="0">
                <a:latin typeface="Century Gothic" panose="020B0502020202020204" pitchFamily="34" charset="0"/>
              </a:rPr>
              <a:t>Файловая система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9E0C9F-31A7-2BBC-47A8-71018E0C1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7" y="1897062"/>
            <a:ext cx="10032998" cy="16734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Century Gothic" panose="020B0502020202020204" pitchFamily="34" charset="0"/>
              </a:rPr>
              <a:t>– это часть ОС, определяющая способ организации, хранения и именования файлов на носителях информации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EA30C7E4-7261-05DC-46C5-B927C49D9390}"/>
                  </a:ext>
                </a:extLst>
              </p14:cNvPr>
              <p14:cNvContentPartPr/>
              <p14:nvPr/>
            </p14:nvContentPartPr>
            <p14:xfrm>
              <a:off x="1247696" y="1624254"/>
              <a:ext cx="8810703" cy="360"/>
            </p14:xfrm>
          </p:contentPart>
        </mc:Choice>
        <mc:Fallback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EA30C7E4-7261-05DC-46C5-B927C49D93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1691" y="1588254"/>
                <a:ext cx="8882352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E85F234-88AE-C601-8E48-147CC4E1A7E4}"/>
              </a:ext>
            </a:extLst>
          </p:cNvPr>
          <p:cNvSpPr txBox="1">
            <a:spLocks/>
          </p:cNvSpPr>
          <p:nvPr/>
        </p:nvSpPr>
        <p:spPr>
          <a:xfrm>
            <a:off x="1079500" y="3585029"/>
            <a:ext cx="10033000" cy="1216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>
                <a:latin typeface="Century Gothic" panose="020B0502020202020204" pitchFamily="34" charset="0"/>
              </a:rPr>
              <a:t>Каталог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87410AE5-3A4A-7A8E-EE38-F1220FD7B88C}"/>
              </a:ext>
            </a:extLst>
          </p:cNvPr>
          <p:cNvSpPr txBox="1">
            <a:spLocks/>
          </p:cNvSpPr>
          <p:nvPr/>
        </p:nvSpPr>
        <p:spPr>
          <a:xfrm>
            <a:off x="1079499" y="4744238"/>
            <a:ext cx="10032999" cy="1673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3600" dirty="0">
                <a:latin typeface="Century Gothic" panose="020B0502020202020204" pitchFamily="34" charset="0"/>
              </a:rPr>
              <a:t>– это поименованная совокупность файлов и подкаталогов (вложенных каталогов).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3967C00B-8F72-B770-3FBD-9F69AB4632BE}"/>
                  </a:ext>
                </a:extLst>
              </p14:cNvPr>
              <p14:cNvContentPartPr/>
              <p14:nvPr/>
            </p14:nvContentPartPr>
            <p14:xfrm rot="10800000" flipV="1">
              <a:off x="1247696" y="4625915"/>
              <a:ext cx="3637220" cy="60660"/>
            </p14:xfrm>
          </p:contentPart>
        </mc:Choice>
        <mc:Fallback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3967C00B-8F72-B770-3FBD-9F69AB4632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10800000" flipV="1">
                <a:off x="1211695" y="4590380"/>
                <a:ext cx="3708863" cy="13208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5353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42817-397B-8443-CC1B-F5ADC387F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579436"/>
            <a:ext cx="10033000" cy="1303111"/>
          </a:xfrm>
        </p:spPr>
        <p:txBody>
          <a:bodyPr>
            <a:normAutofit/>
          </a:bodyPr>
          <a:lstStyle/>
          <a:p>
            <a:r>
              <a:rPr lang="ru-RU" sz="7200" b="1" dirty="0">
                <a:latin typeface="Century Gothic" panose="020B0502020202020204" pitchFamily="34" charset="0"/>
              </a:rPr>
              <a:t>Файловая структура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9E0C9F-31A7-2BBC-47A8-71018E0C1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6" y="1897062"/>
            <a:ext cx="10032999" cy="11799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Century Gothic" panose="020B0502020202020204" pitchFamily="34" charset="0"/>
              </a:rPr>
              <a:t>– это совокупность файлов на диске и взаимосвязей между ними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EA30C7E4-7261-05DC-46C5-B927C49D9390}"/>
                  </a:ext>
                </a:extLst>
              </p14:cNvPr>
              <p14:cNvContentPartPr/>
              <p14:nvPr/>
            </p14:nvContentPartPr>
            <p14:xfrm>
              <a:off x="1247697" y="1624254"/>
              <a:ext cx="5675618" cy="360"/>
            </p14:xfrm>
          </p:contentPart>
        </mc:Choice>
        <mc:Fallback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EA30C7E4-7261-05DC-46C5-B927C49D93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1693" y="1588254"/>
                <a:ext cx="5747265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40EEE65-B987-9A2A-A762-9561AA142AD3}"/>
              </a:ext>
            </a:extLst>
          </p:cNvPr>
          <p:cNvGrpSpPr/>
          <p:nvPr/>
        </p:nvGrpSpPr>
        <p:grpSpPr>
          <a:xfrm>
            <a:off x="7337760" y="1625160"/>
            <a:ext cx="3343400" cy="36060"/>
            <a:chOff x="7337760" y="1625160"/>
            <a:chExt cx="3343400" cy="360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8288B3AF-F1AA-3208-1F2E-8420B5292FE5}"/>
                    </a:ext>
                  </a:extLst>
                </p14:cNvPr>
                <p14:cNvContentPartPr/>
                <p14:nvPr/>
              </p14:nvContentPartPr>
              <p14:xfrm>
                <a:off x="7337760" y="1660860"/>
                <a:ext cx="236520" cy="360"/>
              </p14:xfrm>
            </p:contentPart>
          </mc:Choice>
          <mc:Fallback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8288B3AF-F1AA-3208-1F2E-8420B5292FE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02120" y="1624860"/>
                  <a:ext cx="308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3A60D369-3C1B-E32C-9CCA-1F40036B9486}"/>
                    </a:ext>
                  </a:extLst>
                </p14:cNvPr>
                <p14:cNvContentPartPr/>
                <p14:nvPr/>
              </p14:nvContentPartPr>
              <p14:xfrm>
                <a:off x="7947240" y="1645380"/>
                <a:ext cx="1082880" cy="9000"/>
              </p14:xfrm>
            </p:contentPart>
          </mc:Choice>
          <mc:Fallback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3A60D369-3C1B-E32C-9CCA-1F40036B948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11600" y="1609380"/>
                  <a:ext cx="11545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BCABF6A5-D77E-EE66-BD83-CFC3D2B926AA}"/>
                    </a:ext>
                  </a:extLst>
                </p14:cNvPr>
                <p14:cNvContentPartPr/>
                <p14:nvPr/>
              </p14:nvContentPartPr>
              <p14:xfrm>
                <a:off x="9501720" y="1645380"/>
                <a:ext cx="360" cy="360"/>
              </p14:xfrm>
            </p:contentPart>
          </mc:Choice>
          <mc:Fallback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BCABF6A5-D77E-EE66-BD83-CFC3D2B926A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466080" y="16097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38EE2DCE-A115-0F8E-E9E1-8C5016EC27D3}"/>
                    </a:ext>
                  </a:extLst>
                </p14:cNvPr>
                <p14:cNvContentPartPr/>
                <p14:nvPr/>
              </p14:nvContentPartPr>
              <p14:xfrm>
                <a:off x="9501360" y="1638180"/>
                <a:ext cx="93240" cy="360"/>
              </p14:xfrm>
            </p:contentPart>
          </mc:Choice>
          <mc:Fallback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38EE2DCE-A115-0F8E-E9E1-8C5016EC27D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465360" y="1602180"/>
                  <a:ext cx="164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ECD627FC-EBAD-C296-E1FB-AEE70D3121E8}"/>
                    </a:ext>
                  </a:extLst>
                </p14:cNvPr>
                <p14:cNvContentPartPr/>
                <p14:nvPr/>
              </p14:nvContentPartPr>
              <p14:xfrm>
                <a:off x="9918320" y="1625160"/>
                <a:ext cx="762840" cy="14760"/>
              </p14:xfrm>
            </p:contentPart>
          </mc:Choice>
          <mc:Fallback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ECD627FC-EBAD-C296-E1FB-AEE70D3121E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82680" y="1589520"/>
                  <a:ext cx="834480" cy="86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E95F326-2E17-5085-A796-3605E182617E}"/>
              </a:ext>
            </a:extLst>
          </p:cNvPr>
          <p:cNvSpPr/>
          <p:nvPr/>
        </p:nvSpPr>
        <p:spPr>
          <a:xfrm>
            <a:off x="3284739" y="3421790"/>
            <a:ext cx="5622521" cy="72008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ФАЙЛОВЫЕ СТРУКТУРЫ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41219A8-D7F8-30EF-46F1-50267DC20E9E}"/>
              </a:ext>
            </a:extLst>
          </p:cNvPr>
          <p:cNvSpPr/>
          <p:nvPr/>
        </p:nvSpPr>
        <p:spPr>
          <a:xfrm>
            <a:off x="2795329" y="4873706"/>
            <a:ext cx="2811260" cy="720080"/>
          </a:xfrm>
          <a:prstGeom prst="rect">
            <a:avLst/>
          </a:prstGeom>
          <a:noFill/>
          <a:ln w="762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C0066"/>
                </a:solidFill>
                <a:latin typeface="Century Gothic" panose="020B0502020202020204" pitchFamily="34" charset="0"/>
              </a:rPr>
              <a:t>простые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30AB80C-03BC-8FB0-CFD9-B8895AE327CE}"/>
              </a:ext>
            </a:extLst>
          </p:cNvPr>
          <p:cNvSpPr/>
          <p:nvPr/>
        </p:nvSpPr>
        <p:spPr>
          <a:xfrm>
            <a:off x="6585413" y="4873706"/>
            <a:ext cx="2811260" cy="720080"/>
          </a:xfrm>
          <a:prstGeom prst="rect">
            <a:avLst/>
          </a:prstGeom>
          <a:noFill/>
          <a:ln w="762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C0066"/>
                </a:solidFill>
                <a:latin typeface="Century Gothic" panose="020B0502020202020204" pitchFamily="34" charset="0"/>
              </a:rPr>
              <a:t>иерархичные</a:t>
            </a:r>
          </a:p>
        </p:txBody>
      </p:sp>
      <p:cxnSp>
        <p:nvCxnSpPr>
          <p:cNvPr id="19" name="Соединитель: уступ 18">
            <a:extLst>
              <a:ext uri="{FF2B5EF4-FFF2-40B4-BE49-F238E27FC236}">
                <a16:creationId xmlns:a16="http://schemas.microsoft.com/office/drawing/2014/main" id="{E490531B-0D7D-15A3-D19B-6A0EFA8D6087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rot="5400000">
            <a:off x="4782562" y="3560268"/>
            <a:ext cx="731836" cy="1895041"/>
          </a:xfrm>
          <a:prstGeom prst="bentConnector3">
            <a:avLst/>
          </a:prstGeom>
          <a:ln w="76200">
            <a:solidFill>
              <a:srgbClr val="CC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: уступ 19">
            <a:extLst>
              <a:ext uri="{FF2B5EF4-FFF2-40B4-BE49-F238E27FC236}">
                <a16:creationId xmlns:a16="http://schemas.microsoft.com/office/drawing/2014/main" id="{C0B127C1-CAA6-91C6-B540-AE6C3146314B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 rot="16200000" flipH="1">
            <a:off x="6677603" y="3560266"/>
            <a:ext cx="731836" cy="1895043"/>
          </a:xfrm>
          <a:prstGeom prst="bentConnector3">
            <a:avLst/>
          </a:prstGeom>
          <a:ln w="76200">
            <a:solidFill>
              <a:srgbClr val="CC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454C934-BD95-48B7-872E-B010CCF5182D}"/>
              </a:ext>
            </a:extLst>
          </p:cNvPr>
          <p:cNvSpPr txBox="1"/>
          <p:nvPr/>
        </p:nvSpPr>
        <p:spPr>
          <a:xfrm>
            <a:off x="454018" y="5826669"/>
            <a:ext cx="515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Century Gothic" panose="020B0502020202020204" pitchFamily="34" charset="0"/>
              </a:rPr>
              <a:t>Используются </a:t>
            </a:r>
            <a:r>
              <a:rPr lang="ru-RU" sz="1600" b="1" dirty="0">
                <a:latin typeface="Century Gothic" panose="020B0502020202020204" pitchFamily="34" charset="0"/>
              </a:rPr>
              <a:t>для дисков с небольшим </a:t>
            </a:r>
            <a:r>
              <a:rPr lang="ru-RU" sz="1600" dirty="0">
                <a:latin typeface="Century Gothic" panose="020B0502020202020204" pitchFamily="34" charset="0"/>
              </a:rPr>
              <a:t>(до нескольких десятков) </a:t>
            </a:r>
            <a:r>
              <a:rPr lang="ru-RU" sz="1600" b="1" dirty="0">
                <a:latin typeface="Century Gothic" panose="020B0502020202020204" pitchFamily="34" charset="0"/>
              </a:rPr>
              <a:t>количеством файлов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6F6BE5-0500-E357-173F-2DDDFFE8CFC2}"/>
              </a:ext>
            </a:extLst>
          </p:cNvPr>
          <p:cNvSpPr txBox="1"/>
          <p:nvPr/>
        </p:nvSpPr>
        <p:spPr>
          <a:xfrm>
            <a:off x="6579778" y="5826668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используются </a:t>
            </a:r>
            <a:r>
              <a:rPr lang="ru-RU" sz="1600" b="1" dirty="0">
                <a:latin typeface="Century Gothic" panose="020B0502020202020204" pitchFamily="34" charset="0"/>
              </a:rPr>
              <a:t>для хранения большого </a:t>
            </a:r>
            <a:r>
              <a:rPr lang="ru-RU" sz="1600" dirty="0">
                <a:latin typeface="Century Gothic" panose="020B0502020202020204" pitchFamily="34" charset="0"/>
              </a:rPr>
              <a:t>(сотни и тысячи) </a:t>
            </a:r>
            <a:r>
              <a:rPr lang="ru-RU" sz="1600" b="1" dirty="0">
                <a:latin typeface="Century Gothic" panose="020B0502020202020204" pitchFamily="34" charset="0"/>
              </a:rPr>
              <a:t>количества файлов</a:t>
            </a:r>
          </a:p>
        </p:txBody>
      </p:sp>
    </p:spTree>
    <p:extLst>
      <p:ext uri="{BB962C8B-B14F-4D97-AF65-F5344CB8AC3E}">
        <p14:creationId xmlns:p14="http://schemas.microsoft.com/office/powerpoint/2010/main" val="180159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C4D09B0-747B-1E09-6DAB-99EFD1A2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43" y="2348880"/>
            <a:ext cx="10072314" cy="2160240"/>
          </a:xfrm>
        </p:spPr>
        <p:txBody>
          <a:bodyPr anchor="ctr">
            <a:noAutofit/>
          </a:bodyPr>
          <a:lstStyle/>
          <a:p>
            <a:pPr algn="ctr"/>
            <a:r>
              <a:rPr lang="ru-RU" sz="6600" b="1" dirty="0">
                <a:latin typeface="Century Gothic" panose="020B0502020202020204" pitchFamily="34" charset="0"/>
              </a:rPr>
              <a:t>Как </a:t>
            </a:r>
            <a:r>
              <a:rPr lang="ru-RU" sz="6600" b="1" dirty="0">
                <a:solidFill>
                  <a:srgbClr val="CC0066"/>
                </a:solidFill>
                <a:latin typeface="Century Gothic" panose="020B0502020202020204" pitchFamily="34" charset="0"/>
              </a:rPr>
              <a:t>удобнее</a:t>
            </a:r>
            <a:r>
              <a:rPr lang="ru-RU" sz="6600" b="1" dirty="0">
                <a:solidFill>
                  <a:srgbClr val="E71224"/>
                </a:solidFill>
                <a:latin typeface="Century Gothic" panose="020B0502020202020204" pitchFamily="34" charset="0"/>
              </a:rPr>
              <a:t> </a:t>
            </a:r>
            <a:r>
              <a:rPr lang="ru-RU" sz="6600" b="1" dirty="0" err="1">
                <a:latin typeface="Century Gothic" panose="020B0502020202020204" pitchFamily="34" charset="0"/>
              </a:rPr>
              <a:t>хронить</a:t>
            </a:r>
            <a:r>
              <a:rPr lang="ru-RU" sz="6600" b="1" dirty="0">
                <a:latin typeface="Century Gothic" panose="020B0502020202020204" pitchFamily="34" charset="0"/>
              </a:rPr>
              <a:t> файлы?</a:t>
            </a:r>
          </a:p>
        </p:txBody>
      </p:sp>
    </p:spTree>
    <p:extLst>
      <p:ext uri="{BB962C8B-B14F-4D97-AF65-F5344CB8AC3E}">
        <p14:creationId xmlns:p14="http://schemas.microsoft.com/office/powerpoint/2010/main" val="2383224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42817-397B-8443-CC1B-F5ADC387F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579436"/>
            <a:ext cx="10033000" cy="1303111"/>
          </a:xfrm>
        </p:spPr>
        <p:txBody>
          <a:bodyPr>
            <a:normAutofit/>
          </a:bodyPr>
          <a:lstStyle/>
          <a:p>
            <a:r>
              <a:rPr lang="ru-RU" sz="7200" b="1" dirty="0">
                <a:latin typeface="Century Gothic" panose="020B0502020202020204" pitchFamily="34" charset="0"/>
              </a:rPr>
              <a:t>Путь к файлу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9E0C9F-31A7-2BBC-47A8-71018E0C1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6" y="1897062"/>
            <a:ext cx="10032999" cy="16734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Century Gothic" panose="020B0502020202020204" pitchFamily="34" charset="0"/>
              </a:rPr>
              <a:t>– имена всех каталогов от корневого (начального) до того, в котором непосредственно находится файл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BFCE2FC-8B84-5EBD-66B1-4E18E5CFD83A}"/>
              </a:ext>
            </a:extLst>
          </p:cNvPr>
          <p:cNvGrpSpPr/>
          <p:nvPr/>
        </p:nvGrpSpPr>
        <p:grpSpPr>
          <a:xfrm>
            <a:off x="1211220" y="1629300"/>
            <a:ext cx="5600520" cy="24480"/>
            <a:chOff x="1211220" y="1629300"/>
            <a:chExt cx="5600520" cy="2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C109F6E6-1F73-36AE-BC76-7DB51B1AF1BD}"/>
                    </a:ext>
                  </a:extLst>
                </p14:cNvPr>
                <p14:cNvContentPartPr/>
                <p14:nvPr/>
              </p14:nvContentPartPr>
              <p14:xfrm>
                <a:off x="1211220" y="1636860"/>
                <a:ext cx="550800" cy="9000"/>
              </p14:xfrm>
            </p:contentPart>
          </mc:Choice>
          <mc:Fallback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C109F6E6-1F73-36AE-BC76-7DB51B1AF1B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75580" y="1601220"/>
                  <a:ext cx="622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Рукописный ввод 6">
                  <a:extLst>
                    <a:ext uri="{FF2B5EF4-FFF2-40B4-BE49-F238E27FC236}">
                      <a16:creationId xmlns:a16="http://schemas.microsoft.com/office/drawing/2014/main" id="{78A7FEB8-73FC-420E-A46B-EA38622342BB}"/>
                    </a:ext>
                  </a:extLst>
                </p14:cNvPr>
                <p14:cNvContentPartPr/>
                <p14:nvPr/>
              </p14:nvContentPartPr>
              <p14:xfrm>
                <a:off x="1782540" y="1637940"/>
                <a:ext cx="360" cy="360"/>
              </p14:xfrm>
            </p:contentPart>
          </mc:Choice>
          <mc:Fallback>
            <p:pic>
              <p:nvPicPr>
                <p:cNvPr id="7" name="Рукописный ввод 6">
                  <a:extLst>
                    <a:ext uri="{FF2B5EF4-FFF2-40B4-BE49-F238E27FC236}">
                      <a16:creationId xmlns:a16="http://schemas.microsoft.com/office/drawing/2014/main" id="{78A7FEB8-73FC-420E-A46B-EA38622342B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46900" y="16023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494444EB-CF07-3625-6320-28660229FB42}"/>
                    </a:ext>
                  </a:extLst>
                </p14:cNvPr>
                <p14:cNvContentPartPr/>
                <p14:nvPr/>
              </p14:nvContentPartPr>
              <p14:xfrm>
                <a:off x="2133180" y="1645140"/>
                <a:ext cx="2423880" cy="8640"/>
              </p14:xfrm>
            </p:contentPart>
          </mc:Choice>
          <mc:Fallback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494444EB-CF07-3625-6320-28660229FB4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97540" y="1609500"/>
                  <a:ext cx="2495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7B25F115-B74A-15A4-F87C-A58E841829FF}"/>
                    </a:ext>
                  </a:extLst>
                </p14:cNvPr>
                <p14:cNvContentPartPr/>
                <p14:nvPr/>
              </p14:nvContentPartPr>
              <p14:xfrm>
                <a:off x="4922100" y="1629300"/>
                <a:ext cx="1889640" cy="16560"/>
              </p14:xfrm>
            </p:contentPart>
          </mc:Choice>
          <mc:Fallback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7B25F115-B74A-15A4-F87C-A58E841829F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86460" y="1593300"/>
                  <a:ext cx="1961280" cy="88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2DDF9ED-B1C5-71C5-8B38-89348E654DA6}"/>
              </a:ext>
            </a:extLst>
          </p:cNvPr>
          <p:cNvSpPr txBox="1"/>
          <p:nvPr/>
        </p:nvSpPr>
        <p:spPr>
          <a:xfrm>
            <a:off x="1333500" y="4216398"/>
            <a:ext cx="2488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>
                <a:latin typeface="Century Gothic" panose="020B0502020202020204" pitchFamily="34" charset="0"/>
              </a:rPr>
              <a:t>WINDOWS</a:t>
            </a:r>
            <a:endParaRPr lang="ru-RU" sz="3600" b="1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57A975-6CB7-4260-A59D-44C9F6EDDD8E}"/>
              </a:ext>
            </a:extLst>
          </p:cNvPr>
          <p:cNvSpPr txBox="1"/>
          <p:nvPr/>
        </p:nvSpPr>
        <p:spPr>
          <a:xfrm>
            <a:off x="4010104" y="4308732"/>
            <a:ext cx="6386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C0066"/>
                </a:solidFill>
                <a:latin typeface="Century Gothic" panose="020B0502020202020204" pitchFamily="34" charset="0"/>
              </a:rPr>
              <a:t>D:\</a:t>
            </a:r>
            <a:r>
              <a:rPr lang="ru-RU" sz="2400" dirty="0">
                <a:solidFill>
                  <a:srgbClr val="CC0066"/>
                </a:solidFill>
                <a:latin typeface="Century Gothic" panose="020B0502020202020204" pitchFamily="34" charset="0"/>
              </a:rPr>
              <a:t>Уроки</a:t>
            </a:r>
            <a:r>
              <a:rPr lang="en-US" sz="2400" dirty="0">
                <a:solidFill>
                  <a:srgbClr val="CC0066"/>
                </a:solidFill>
                <a:latin typeface="Century Gothic" panose="020B0502020202020204" pitchFamily="34" charset="0"/>
              </a:rPr>
              <a:t>\</a:t>
            </a:r>
            <a:r>
              <a:rPr lang="ru-RU" sz="2400" dirty="0">
                <a:solidFill>
                  <a:srgbClr val="CC0066"/>
                </a:solidFill>
                <a:latin typeface="Century Gothic" panose="020B0502020202020204" pitchFamily="34" charset="0"/>
              </a:rPr>
              <a:t>Информатика</a:t>
            </a:r>
            <a:r>
              <a:rPr lang="en-US" sz="2400" dirty="0">
                <a:solidFill>
                  <a:srgbClr val="CC0066"/>
                </a:solidFill>
                <a:latin typeface="Century Gothic" panose="020B0502020202020204" pitchFamily="34" charset="0"/>
              </a:rPr>
              <a:t>\</a:t>
            </a:r>
            <a:r>
              <a:rPr lang="ru-RU" sz="2400" dirty="0">
                <a:solidFill>
                  <a:srgbClr val="CC0066"/>
                </a:solidFill>
                <a:latin typeface="Century Gothic" panose="020B0502020202020204" pitchFamily="34" charset="0"/>
              </a:rPr>
              <a:t>Задача</a:t>
            </a:r>
            <a:r>
              <a:rPr lang="en-US" sz="2400" dirty="0">
                <a:solidFill>
                  <a:srgbClr val="CC0066"/>
                </a:solidFill>
                <a:latin typeface="Century Gothic" panose="020B0502020202020204" pitchFamily="34" charset="0"/>
              </a:rPr>
              <a:t>.docx</a:t>
            </a:r>
            <a:endParaRPr lang="ru-RU" sz="2400" dirty="0">
              <a:solidFill>
                <a:srgbClr val="CC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8A5154-82F2-752F-6EE9-6F488C03F80E}"/>
              </a:ext>
            </a:extLst>
          </p:cNvPr>
          <p:cNvSpPr txBox="1"/>
          <p:nvPr/>
        </p:nvSpPr>
        <p:spPr>
          <a:xfrm>
            <a:off x="2353010" y="5185445"/>
            <a:ext cx="1468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LINUX</a:t>
            </a:r>
            <a:endParaRPr lang="ru-RU" sz="3600" b="1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2F6F10-FB82-C450-ECA5-3B324B5ADB58}"/>
              </a:ext>
            </a:extLst>
          </p:cNvPr>
          <p:cNvSpPr txBox="1"/>
          <p:nvPr/>
        </p:nvSpPr>
        <p:spPr>
          <a:xfrm>
            <a:off x="4010104" y="5277779"/>
            <a:ext cx="4785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C0066"/>
                </a:solidFill>
                <a:latin typeface="Century Gothic" panose="020B0502020202020204" pitchFamily="34" charset="0"/>
              </a:rPr>
              <a:t>/home/lessons/it/program.cpp</a:t>
            </a:r>
            <a:endParaRPr lang="ru-RU" sz="2400" dirty="0">
              <a:solidFill>
                <a:srgbClr val="CC0066"/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C060C7A0-43FE-E05D-26A7-79CB65D74D6B}"/>
                  </a:ext>
                </a:extLst>
              </p14:cNvPr>
              <p14:cNvContentPartPr/>
              <p14:nvPr/>
            </p14:nvContentPartPr>
            <p14:xfrm>
              <a:off x="1508580" y="4798740"/>
              <a:ext cx="2153880" cy="32040"/>
            </p14:xfrm>
          </p:contentPart>
        </mc:Choice>
        <mc:Fallback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C060C7A0-43FE-E05D-26A7-79CB65D74D6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72580" y="4763100"/>
                <a:ext cx="2225520" cy="10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7222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C4D09B0-747B-1E09-6DAB-99EFD1A2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43" y="2348880"/>
            <a:ext cx="10072314" cy="2160240"/>
          </a:xfrm>
        </p:spPr>
        <p:txBody>
          <a:bodyPr anchor="ctr">
            <a:noAutofit/>
          </a:bodyPr>
          <a:lstStyle/>
          <a:p>
            <a:pPr algn="ctr"/>
            <a:r>
              <a:rPr lang="ru-RU" sz="6600" b="1" dirty="0">
                <a:latin typeface="Century Gothic" panose="020B0502020202020204" pitchFamily="34" charset="0"/>
              </a:rPr>
              <a:t>Что </a:t>
            </a:r>
            <a:r>
              <a:rPr lang="ru-RU" sz="6600" b="1" dirty="0">
                <a:solidFill>
                  <a:srgbClr val="CC0066"/>
                </a:solidFill>
                <a:latin typeface="Century Gothic" panose="020B0502020202020204" pitchFamily="34" charset="0"/>
              </a:rPr>
              <a:t>можно делать </a:t>
            </a:r>
            <a:r>
              <a:rPr lang="ru-RU" sz="6600" b="1" dirty="0">
                <a:latin typeface="Century Gothic" panose="020B0502020202020204" pitchFamily="34" charset="0"/>
              </a:rPr>
              <a:t>с файлами и папками?</a:t>
            </a:r>
          </a:p>
        </p:txBody>
      </p:sp>
    </p:spTree>
    <p:extLst>
      <p:ext uri="{BB962C8B-B14F-4D97-AF65-F5344CB8AC3E}">
        <p14:creationId xmlns:p14="http://schemas.microsoft.com/office/powerpoint/2010/main" val="4138919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C4D09B0-747B-1E09-6DAB-99EFD1A2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43" y="577230"/>
            <a:ext cx="10072314" cy="2013570"/>
          </a:xfrm>
        </p:spPr>
        <p:txBody>
          <a:bodyPr anchor="ctr">
            <a:noAutofit/>
          </a:bodyPr>
          <a:lstStyle/>
          <a:p>
            <a:pPr algn="ctr"/>
            <a:r>
              <a:rPr lang="ru-RU" sz="6600" b="1" dirty="0">
                <a:latin typeface="Century Gothic" panose="020B0502020202020204" pitchFamily="34" charset="0"/>
              </a:rPr>
              <a:t>Что </a:t>
            </a:r>
            <a:r>
              <a:rPr lang="ru-RU" sz="6600" b="1" dirty="0">
                <a:solidFill>
                  <a:srgbClr val="CC0066"/>
                </a:solidFill>
                <a:latin typeface="Century Gothic" panose="020B0502020202020204" pitchFamily="34" charset="0"/>
              </a:rPr>
              <a:t>можно делать </a:t>
            </a:r>
            <a:r>
              <a:rPr lang="ru-RU" sz="6600" b="1" dirty="0">
                <a:latin typeface="Century Gothic" panose="020B0502020202020204" pitchFamily="34" charset="0"/>
              </a:rPr>
              <a:t>с файлами и папками?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E2770-2E85-27E8-7FDB-DB681D4DEF68}"/>
              </a:ext>
            </a:extLst>
          </p:cNvPr>
          <p:cNvSpPr txBox="1"/>
          <p:nvPr/>
        </p:nvSpPr>
        <p:spPr>
          <a:xfrm>
            <a:off x="1782642" y="3097143"/>
            <a:ext cx="2892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000" b="1" dirty="0">
                <a:latin typeface="Century Gothic" panose="020B0502020202020204" pitchFamily="34" charset="0"/>
              </a:rPr>
              <a:t>создавать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68780-D39F-27FA-7CB6-D6B2185C0A04}"/>
              </a:ext>
            </a:extLst>
          </p:cNvPr>
          <p:cNvSpPr txBox="1"/>
          <p:nvPr/>
        </p:nvSpPr>
        <p:spPr>
          <a:xfrm>
            <a:off x="1782642" y="555265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000" b="1" dirty="0">
                <a:latin typeface="Century Gothic" panose="020B0502020202020204" pitchFamily="34" charset="0"/>
              </a:rPr>
              <a:t>удалять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8257ED-9A8A-446B-50AE-6B00FCA08D24}"/>
              </a:ext>
            </a:extLst>
          </p:cNvPr>
          <p:cNvSpPr txBox="1"/>
          <p:nvPr/>
        </p:nvSpPr>
        <p:spPr>
          <a:xfrm>
            <a:off x="3940602" y="4361616"/>
            <a:ext cx="4310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latin typeface="Century Gothic" panose="020B0502020202020204" pitchFamily="34" charset="0"/>
              </a:rPr>
              <a:t>переименовать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362310-34C6-3A68-B91F-B6C0AAE1F348}"/>
              </a:ext>
            </a:extLst>
          </p:cNvPr>
          <p:cNvSpPr txBox="1"/>
          <p:nvPr/>
        </p:nvSpPr>
        <p:spPr>
          <a:xfrm>
            <a:off x="7539506" y="3138279"/>
            <a:ext cx="3592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Century Gothic" panose="020B0502020202020204" pitchFamily="34" charset="0"/>
              </a:rPr>
              <a:t>перемещать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EFFEE-C0EB-0486-AC88-6D46C1A153A4}"/>
              </a:ext>
            </a:extLst>
          </p:cNvPr>
          <p:cNvSpPr txBox="1"/>
          <p:nvPr/>
        </p:nvSpPr>
        <p:spPr>
          <a:xfrm>
            <a:off x="7539506" y="5552658"/>
            <a:ext cx="1970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Century Gothic" panose="020B0502020202020204" pitchFamily="34" charset="0"/>
              </a:rPr>
              <a:t>искать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F5F36ED0-152D-263A-2455-E4E7A9515D50}"/>
                  </a:ext>
                </a:extLst>
              </p14:cNvPr>
              <p14:cNvContentPartPr/>
              <p14:nvPr/>
            </p14:nvContentPartPr>
            <p14:xfrm>
              <a:off x="1885500" y="3760830"/>
              <a:ext cx="2496600" cy="30240"/>
            </p14:xfrm>
          </p:contentPart>
        </mc:Choice>
        <mc:Fallback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F5F36ED0-152D-263A-2455-E4E7A9515D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9500" y="3725190"/>
                <a:ext cx="2568240" cy="10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100B1F45-BFE8-5691-5FBD-3442C84E7995}"/>
              </a:ext>
            </a:extLst>
          </p:cNvPr>
          <p:cNvGrpSpPr/>
          <p:nvPr/>
        </p:nvGrpSpPr>
        <p:grpSpPr>
          <a:xfrm>
            <a:off x="4047660" y="4990230"/>
            <a:ext cx="4049280" cy="49680"/>
            <a:chOff x="4047660" y="4990230"/>
            <a:chExt cx="4049280" cy="4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0D1512D3-3FB5-E784-DE5D-198E694FC0D7}"/>
                    </a:ext>
                  </a:extLst>
                </p14:cNvPr>
                <p14:cNvContentPartPr/>
                <p14:nvPr/>
              </p14:nvContentPartPr>
              <p14:xfrm>
                <a:off x="4047660" y="4990230"/>
                <a:ext cx="553320" cy="19800"/>
              </p14:xfrm>
            </p:contentPart>
          </mc:Choice>
          <mc:Fallback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0D1512D3-3FB5-E784-DE5D-198E694FC0D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11660" y="4954590"/>
                  <a:ext cx="624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EC1DD4DC-965D-AC2B-96CF-B48205B81749}"/>
                    </a:ext>
                  </a:extLst>
                </p14:cNvPr>
                <p14:cNvContentPartPr/>
                <p14:nvPr/>
              </p14:nvContentPartPr>
              <p14:xfrm>
                <a:off x="4895460" y="4990590"/>
                <a:ext cx="3201480" cy="49320"/>
              </p14:xfrm>
            </p:contentPart>
          </mc:Choice>
          <mc:Fallback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EC1DD4DC-965D-AC2B-96CF-B48205B8174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59460" y="4954950"/>
                  <a:ext cx="327312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AD8CCC6-46A5-32E7-BAC2-13BB5F81983F}"/>
              </a:ext>
            </a:extLst>
          </p:cNvPr>
          <p:cNvGrpSpPr/>
          <p:nvPr/>
        </p:nvGrpSpPr>
        <p:grpSpPr>
          <a:xfrm>
            <a:off x="7676820" y="3751110"/>
            <a:ext cx="3490560" cy="40680"/>
            <a:chOff x="7676820" y="3751110"/>
            <a:chExt cx="3490560" cy="4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694B0D93-7B49-225B-661F-389BA21E372A}"/>
                    </a:ext>
                  </a:extLst>
                </p14:cNvPr>
                <p14:cNvContentPartPr/>
                <p14:nvPr/>
              </p14:nvContentPartPr>
              <p14:xfrm>
                <a:off x="7676820" y="3771630"/>
                <a:ext cx="410400" cy="20160"/>
              </p14:xfrm>
            </p:contentPart>
          </mc:Choice>
          <mc:Fallback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694B0D93-7B49-225B-661F-389BA21E372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40820" y="3735990"/>
                  <a:ext cx="4820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F3058F43-50EE-B462-E47E-90FE3FE6C1DB}"/>
                    </a:ext>
                  </a:extLst>
                </p14:cNvPr>
                <p14:cNvContentPartPr/>
                <p14:nvPr/>
              </p14:nvContentPartPr>
              <p14:xfrm>
                <a:off x="8105580" y="3790710"/>
                <a:ext cx="107280" cy="360"/>
              </p14:xfrm>
            </p:contentPart>
          </mc:Choice>
          <mc:Fallback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F3058F43-50EE-B462-E47E-90FE3FE6C1D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69580" y="3755070"/>
                  <a:ext cx="178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1AF7DCD8-E2F5-0C95-4476-5BB2A84DDC42}"/>
                    </a:ext>
                  </a:extLst>
                </p14:cNvPr>
                <p14:cNvContentPartPr/>
                <p14:nvPr/>
              </p14:nvContentPartPr>
              <p14:xfrm>
                <a:off x="8438940" y="3751110"/>
                <a:ext cx="2728440" cy="39960"/>
              </p14:xfrm>
            </p:contentPart>
          </mc:Choice>
          <mc:Fallback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1AF7DCD8-E2F5-0C95-4476-5BB2A84DDC4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02940" y="3715470"/>
                  <a:ext cx="280008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45260938-1D5D-D34E-75B3-9F57218FBB49}"/>
                  </a:ext>
                </a:extLst>
              </p14:cNvPr>
              <p14:cNvContentPartPr/>
              <p14:nvPr/>
            </p14:nvContentPartPr>
            <p14:xfrm>
              <a:off x="7666717" y="6260544"/>
              <a:ext cx="1843200" cy="360"/>
            </p14:xfrm>
          </p:contentPart>
        </mc:Choice>
        <mc:Fallback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45260938-1D5D-D34E-75B3-9F57218FBB4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31077" y="6224904"/>
                <a:ext cx="19148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7F61776F-9464-F6D7-047F-03751FB1A578}"/>
                  </a:ext>
                </a:extLst>
              </p14:cNvPr>
              <p14:cNvContentPartPr/>
              <p14:nvPr/>
            </p14:nvContentPartPr>
            <p14:xfrm>
              <a:off x="2105553" y="6219240"/>
              <a:ext cx="1716840" cy="15840"/>
            </p14:xfrm>
          </p:contentPart>
        </mc:Choice>
        <mc:Fallback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7F61776F-9464-F6D7-047F-03751FB1A5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69553" y="6183240"/>
                <a:ext cx="1788480" cy="8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07534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271</Words>
  <Application>Microsoft Office PowerPoint</Application>
  <PresentationFormat>Широкоэкранный</PresentationFormat>
  <Paragraphs>57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Calibri Light</vt:lpstr>
      <vt:lpstr>Тема Office</vt:lpstr>
      <vt:lpstr>Файлы и папки.  Основные операции с файлами и папками</vt:lpstr>
      <vt:lpstr>Файл</vt:lpstr>
      <vt:lpstr>Презентация PowerPoint</vt:lpstr>
      <vt:lpstr>Файловая система</vt:lpstr>
      <vt:lpstr>Файловая структура</vt:lpstr>
      <vt:lpstr>Как удобнее хронить файлы?</vt:lpstr>
      <vt:lpstr>Путь к файлу</vt:lpstr>
      <vt:lpstr>Что можно делать с файлами и папками?</vt:lpstr>
      <vt:lpstr>Что можно делать с файлами и папками?</vt:lpstr>
      <vt:lpstr>Как найти файл?</vt:lpstr>
      <vt:lpstr>Как найти файл?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Файлы и папки.  Основные операции с файлами и папками</dc:title>
  <dc:creator>Петров Алексей</dc:creator>
  <cp:lastModifiedBy>Петров Алексей</cp:lastModifiedBy>
  <cp:revision>10</cp:revision>
  <dcterms:created xsi:type="dcterms:W3CDTF">2024-10-03T22:27:59Z</dcterms:created>
  <dcterms:modified xsi:type="dcterms:W3CDTF">2024-10-04T00:14:29Z</dcterms:modified>
</cp:coreProperties>
</file>