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7" d="100"/>
          <a:sy n="67" d="100"/>
        </p:scale>
        <p:origin x="9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7:58:14.1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42 24575,'1181'-17'-453,"-902"10"-395,3193-11 2424,-2257 21-1851,6818-3-1090,-7988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8:33:39.0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24575,'169'10'0,"-13"1"0,449-12-1365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8:33:41.1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52 24575,'0'-1'0,"0"0"0,1 1 0,-1-1 0,0 0 0,1 1 0,-1-1 0,1 0 0,-1 1 0,1-1 0,-1 1 0,1-1 0,0 1 0,-1-1 0,1 1 0,0-1 0,-1 1 0,1 0 0,0-1 0,-1 1 0,1 0 0,0 0 0,0 0 0,-1-1 0,1 1 0,1 0 0,24-4 0,-21 4 0,100-8 0,146 8 0,-100 3 0,4154-3 0,-4142-11 0,2-1 0,-93 5-1365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8:36:26.7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24575,'1087'0'-1365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8:36:27.8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24575,'5'0'0,"5"0"0,6 0 0,5 0 0,3 0 0,2 0 0,2 0 0,-1 0 0,1 0 0,-1 0 0,0 0 0,0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8:36:32.2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28 24575,'15771'0'0,"-15740"-2"0,59-10 0,-57 6 0,45-2 0,272 9-1365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8:36:36.2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 24575,'82'-1'0,"16"0"0,163 18 0,-172-4 0,108 20 0,-122-17 0,1-4 0,0-3 0,128 0 0,2373-13 0,-1341 7 0,1436-3 0,-2483-17 0,-102 6 0,-61 7 0,0-1 0,0-1 0,43-17 0,-2 0 0,-25 14 0,0 2 0,0 2 0,0 2 0,0 2 0,59 5 0,-11-1 0,-54-3-1365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8:36:40.6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11 24575,'7453'0'0,"-7435"-1"-341,-1 0 0,1-1-1,17-5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9:00:34.1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30 24575,'456'-16'0,"356"3"0,-493 16 0,4499-3-1365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9:00:36.4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24575,'5'0'0,"5"0"0,6 0 0,5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9:00:39.5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16 24575,'4103'0'0,"-4097"0"-124,1 0 0,-1 0 0,0-1 0,0 0 0,0 0 0,0 0-1,0-1 1,0 1 0,0-2 0,7-2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7:58:15.9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24575,'5'4'0,"1"0"0,-1 0 0,1-1 0,0 0 0,0 0 0,0 0 0,0-1 0,1 0 0,-1 0 0,1-1 0,12 2 0,79 2 0,-70-5 0,1053 2 0,-516-5 0,4096 3-1365,-4616 0-5461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9:00:47.0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24575,'4024'0'-1365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9:00:51.3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24575,'504'0'-1365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9:00:57.3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70 24575,'1'-2'0,"-1"1"0,1 0 0,-1 0 0,1 0 0,0 0 0,-1 0 0,1 0 0,0 0 0,0 0 0,-1 0 0,1 0 0,0 0 0,0 0 0,0 1 0,0-1 0,0 0 0,0 1 0,0-1 0,1 1 0,-1-1 0,0 1 0,0-1 0,0 1 0,1 0 0,-1 0 0,0-1 0,2 1 0,41-5 0,-39 5 0,446-3 0,-229 6 0,1959-3 0,-2160-2 0,0 0 0,37-8 0,-35 5 0,-1 1 0,26-1 0,41-8-425,-74 10-515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19:32.5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 24575,'29'-2'0,"0"2"0,0 1 0,0 2 0,0 1 0,0 1 0,-1 1 0,52 19 0,-65-20 0,-1 0 0,1 0 0,0-1 0,1-1 0,-1-1 0,21 1 0,98-5 0,-56-1 0,-19 3 0,23 0 0,0-3 0,124-20 0,-126 8 0,0 4 0,1 3 0,86 2 0,564 8 0,-407-2 0,-37 11 0,-23 0 0,-142-11-1365,-79 0-5461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19:34.4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1 134 24575,'257'2'0,"275"-5"0,-488-1 0,0-3 0,54-14 0,-58 11 0,1 2 0,0 1 0,49-1 0,61 8 0,154-3 0,-219-2 0,130-25 0,-114 16 0,2 4 0,-1 5 0,117 8 0,-42 0 0,-145-3-1365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19:39.4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24575,'8'0'0,"12"0"0,11 0 0,3 0 0,0 0 0,-3 0 0,-2 0 0,0 0 0,0 0 0,1 0 0,0 0 0,1 0 0,3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19:42.0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63 24575,'139'-2'0,"153"5"0,-152 15 0,-4 0 0,508-10 0,-370-10 0,1949 2 0,-2207-2 0,0 0 0,0 0 0,0-2 0,0 0 0,28-12 0,-23 9 0,1 0 0,24-4 0,8 4 0,74 1 0,-80 6 0,0-3 0,61-10 0,-24-9-1365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19:42.4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19:43.0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24575,'4'0'0,"4"0"0,9 0 0,8 0 0,4 0 0,0 0 0,-1 0 0,-2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19:53.7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2780 15 24575,'-166'-13'0,"-123"11"0,-271 5 0,421 2 0,-184 2 0,-980-7-1365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7:58:20.7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43 24575,'0'-1'0,"1"-1"0,-1 1 0,1-1 0,0 1 0,0-1 0,0 1 0,0-1 0,0 1 0,0 0 0,0 0 0,0-1 0,0 1 0,0 0 0,1 0 0,-1 0 0,1 1 0,-1-1 0,0 0 0,1 0 0,-1 1 0,1-1 0,0 1 0,-1-1 0,1 1 0,-1 0 0,1-1 0,1 1 0,56-8 0,-52 8 0,513-8 0,-309 11 0,1498-2-1365,-1676-1-5461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20:05.9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54 24575,'211'2'0,"279"39"0,-379-25 0,1-5 0,218-8 0,323-25 0,-541 15 0,190-37 0,-142 17 0,-40 15 0,1 6 0,121 8 0,-64 1 0,1969-3 0,-2098 3 0,0 2 0,0 2 0,63 18 0,-63-13 0,0-1 0,0-3 0,62 2 0,67 2 0,12 2 0,770-15 0,-638-13 0,454 15 0,-529-15 0,-218 13 0,0-2 0,32-6 0,-32 3 0,1 2 0,29 0 0,1110 5 0,-1137-3 0,59-10 0,-60 7 0,0 0 0,34 1 0,-12 2 0,55-9 0,-56 5 0,58-1 0,608 8 0,-618-8 0,13 1 0,-66 9-682,74 15-1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28:51.6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24575,'1342'0'-1365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28:53.1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24575,'5'0'0,"9"0"0,8 0 0,6 0 0,4 0 0,3 0 0,1 0 0,1 0 0,0 0 0,-1 0 0,0 0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28:56.1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 24575,'330'-2'0,"367"5"0,-346 14 0,82 1 0,-272-19 0,210 5 0,-283 2 0,0 3 0,100 24 0,-105-15 0,1-3 0,0-4 0,152 1 0,-69-16 0,249 6 0,-279 15 0,37 2 0,621-18 0,-383-3 0,367 2 0,-731-2 0,79-15 0,-75 9 0,59-2 0,168-10 0,-156 8 0,225 8 0,-176 6 0,963-2 0,-1110-1 0,-1-2 0,0-1 0,-1-1 0,1-1 0,25-10 0,-21 7 0,2 1 0,46-8 0,174 11 0,-177 7 0,142-15 0,-36-7-1365,-145 18-5461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29:00.1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1 138 24575,'42'-3'0,"0"-2"0,0-2 0,0-1 0,67-23 0,-63 16 0,0 3 0,1 1 0,58-4 0,313 13 0,-196 5 0,982-3 0,-1147 3 0,0 3 0,94 21 0,-95-14 0,1-3 0,97 4 0,3219-16 0,-3312 4 0,69 13 0,34 2 0,624-14 0,-402-5 0,385 2 0,-711-3 0,70-12 0,46-3 0,-140 18 0,-6 0 0,49-7 0,-68 5 0,0 0 0,0-1 0,-1 0 0,1-1 0,-1-1 0,0 1 0,0-1 0,9-7 0,76-42-1365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29:08.0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24575,'7'0'0,"9"0"0,8 0 0,8 0 0,4 0 0,4 0 0,1 0 0,8 0 0,3 0 0,-2 0 0,-1 0 0,-3 0 0,-2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29:18.2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6202 0 24575,'-983'0'0,"931"3"0,-78 13 0,77-8 0,-74 3 0,-803-13 0,852 6 0,0 4 0,-78 17 0,80-11 0,0-4 0,-99 2 0,-964-15 0,729 4 0,381-3 0,-1-1 0,1-1 0,0-1 0,0-2 0,-35-13 0,36 12 0,-3 0 0,-1 1 0,1 2 0,-58-3 0,-100 11 0,80 0 0,-751-3 0,834-1-455,-1-1 0,-45-9 0,37 3-6371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29:23.9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0 109 24575,'1521'0'0,"-1492"-2"0,1-1 0,45-10 0,-41 6 0,49-4 0,484 8 0,-292 6 0,1124-3 0,-1335-3 0,70-12 0,-71 6 0,76-1 0,-104 9 0,0-3 0,41-8 0,-38 5 0,59-4 0,-63 10-1365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39:18.1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95 24575,'262'3'0,"275"-6"0,-402-5 0,98-2 0,-2-7 0,10-1 0,-133 20 0,151-4 0,-180-6 0,56-2 0,-123 10-170,0-1-1,0 0 0,0-1 1,-1-1-1,1 0 0,-1 0 1,16-8-1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39:20.3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0 138 24575,'241'1'0,"266"-3"0,-434-3 0,132-27 0,27-3 0,-34 11 0,-115 12 0,146-4 0,-180 8 47,-27 3-1459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7:58:22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24575,'886'0'-1365,"-853"0"-5461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39:21.6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24575,'3'0'0,"6"0"0,6 0 0,9 0 0,3 0 0,3 0 0,3 0 0,1 0 0,1 0 0,1 3 0,0 1 0,-3-1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39:26.6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4885 2 24575,'-293'-2'0,"-310"4"0,503 6 0,-186 37 0,187-25 0,-194 14 0,-643-32 0,447-5 0,-1256 3 0,1745 0-21,-3-1-91,0 1 0,0 0 0,0 0 0,0 0 0,0 1 0,0-1 0,0 1 0,0-1 0,0 1 0,1 0 0,-6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39:32.7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4746 9 24575,'0'-1'0,"-1"1"0,1-1 0,-1 1 0,1-1 0,-1 0 0,0 1 0,1-1 0,-1 1 0,0 0 0,0-1 0,1 1 0,-1-1 0,0 1 0,0 0 0,0 0 0,1-1 0,-1 1 0,0 0 0,0 0 0,0 0 0,0 0 0,1 0 0,-1 0 0,0 0 0,0 0 0,0 0 0,-1 1 0,-36 3 0,26-3 0,-185 3 0,-70 5 0,-215 0 0,282-12 0,-3118 3 0,3285 2 0,-43 7 0,10 0 0,31-3-1365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39:34.8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 24575,'200'-2'0,"214"4"0,-168 24 0,-156-13 0,117 2 0,552-17 0,-718 6-1365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44:27.3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82 24575,'215'1'0,"203"-2"0,-7-31 0,-228 15 0,298 10 0,-267 10 0,1458-3 0,-1618-3 0,53-8 0,-54 4 0,59 0 0,1923 8 0,-1988 1 0,55 9 0,-73-5 0,-1-2 0,1-2 0,0 0 0,0-2 0,0-1 0,46-9 0,-46 4-455,-1 2 0,46-3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44:29.3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24575,'583'0'-1365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5:44:31.0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38 24575,'1217'0'0,"-1202"-1"-170,-1-1-1,1 0 0,0-1 1,0 0-1,-1-1 0,0-1 1,26-12-1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7:58:26.0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24575,'4158'0'-1365,"-4125"0"-5461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8:27:42.8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24575,'9581'0'-1365,"-9538"0"-5461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8:27:46.4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44 24575,'3614'0'0,"-3575"-2"0,-1-2 0,50-11 0,-46 7 0,69-4 0,620 10 0,-352 4 0,1288-1-1365,-1633-1-5461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8:27:52.3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24575,'7'0'0,"9"0"0,8 0 0,7 0 0,6 0 0,2 0 0,2 0 0,0 0 0,0 0 0,1 0 0,-2 0 0,1 0 0,-1 0 0,-1 0 0,1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8:27:53.9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24575,'1392'0'-1365,"-1358"0"-5461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48668-5850-AF8F-8C1A-9C832926C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83ADCE-813B-3FB8-2CA9-7490E9360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5D8BE-B605-837B-9567-19ED5D02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EB84-E128-445D-ABAF-5932C3E34AC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99DE7-8A61-1127-80E0-A56B7451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A538-475E-F648-7EC7-F0983355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376-DE07-48B5-8562-77E842B1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1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8A09B-6D4E-94F4-FA45-828874A8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292F84-9B31-DDD0-817B-CB05400F5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92EBEB-EE3D-5AF5-F204-4620D396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EB84-E128-445D-ABAF-5932C3E34AC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405937-5286-743C-0E8D-E8948465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5901A8-0784-8A42-3F3D-E5608241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376-DE07-48B5-8562-77E842B1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0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B88E62-5F03-79C6-76EE-F5B4A4B4B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E7224F-0DC4-CD21-41CF-FE213EEF5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969C5-0775-A23F-349E-93557948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EB84-E128-445D-ABAF-5932C3E34AC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0610F8-F508-8FF3-672A-88066272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E4665-094C-A0B2-91C2-CC48A6D6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376-DE07-48B5-8562-77E842B1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8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B8D39-B1F3-2E59-A695-16F5AE15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3A306-7EFF-7D55-06D5-288B4ABFE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EF8E9-D55E-1F55-35F0-A801838C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EB84-E128-445D-ABAF-5932C3E34AC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D497-AA1D-3B86-24D1-5EE1AC75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B21D7-EC40-A4E2-F216-FCB3F252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376-DE07-48B5-8562-77E842B1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5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FDD38-4417-3163-F953-863E95B6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E9AF22-CD4B-80B5-E168-DBFCCAA96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9FC56-F82E-96F0-1F54-9A3EF1F9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EB84-E128-445D-ABAF-5932C3E34AC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B913C-552D-2D78-9780-535A3CF9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5B10C-7A47-818B-100C-ACC108A4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376-DE07-48B5-8562-77E842B1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9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FC384-DD3B-4DF9-29DB-AB0D9AE2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CE55E-F371-E1B3-F6F2-688B67EAC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887FC3-68F0-A467-BB93-4D8069663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451A6-74FC-571A-8456-2712EFE9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EB84-E128-445D-ABAF-5932C3E34AC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9C700C-ADCA-8C40-DEAD-D28AD202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7C3024-B1FA-0656-BB69-1C649575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376-DE07-48B5-8562-77E842B1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4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D6033-3B14-0B25-635A-F5C2CFD8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FBA090-B2EA-03BF-9F15-A87894F7E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8A2BAF-3CEA-89B0-ACB7-3A167EC6C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2F660F-723E-B1CA-3ECC-E589D24A2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9DC8CD-933A-C9D7-CABD-A935DE6BF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21757E-EF5B-2EBF-9C0C-8AFBA0CE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EB84-E128-445D-ABAF-5932C3E34AC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D29F45-7ED0-ED9B-8E16-B14631BF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9B1111-C2C3-EEBA-FFD1-22BBF1D7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376-DE07-48B5-8562-77E842B1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8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DB82-D181-08E4-6E6E-E92FB931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DF14BD-4E33-EB13-4990-655121CD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EB84-E128-445D-ABAF-5932C3E34AC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95052D-0F57-F3D6-554F-449FAFD6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E0DF81-0463-9C53-A329-B6279AE8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376-DE07-48B5-8562-77E842B1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274F8C-F245-F042-DF85-389E528A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EB84-E128-445D-ABAF-5932C3E34AC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D4D261-BE74-1AE8-BAFA-9AE604B6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C9FC85-5CB3-B54F-8DB9-56001BE5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376-DE07-48B5-8562-77E842B1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D6720-E7FA-7B11-EA1B-A5B1680C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1CBB7-951D-803F-FFA6-C001071A1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E442BD-B7FB-6FBA-8174-7478E2CB5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A240E-157A-19FC-A061-6488FF87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EB84-E128-445D-ABAF-5932C3E34AC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3292DA-A2D0-EFAC-04CD-C7EA93A0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AC021-1D4C-823E-BA22-B1591020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376-DE07-48B5-8562-77E842B1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3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67996-A6F5-1D81-3503-2A71EB0D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FA3CBF-3472-8545-3803-46B2AFFC7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3357E0-08F9-0033-8FC4-3709DCA16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9ECCC4-FAC2-0161-350B-5E1650BE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EB84-E128-445D-ABAF-5932C3E34AC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259C9-CA1A-C395-7C84-7732B118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085772-5BA5-D7A7-5DBF-0A5A18C3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C376-DE07-48B5-8562-77E842B1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1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A456A-F277-0F6D-D67D-32CA5D64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8BE2F-F056-5F13-ADD5-79B354772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C43CB-C5C3-FDD0-C842-5729A51D4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DEB84-E128-445D-ABAF-5932C3E34AC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3ADB9-AA2F-2CDB-EFD7-B17E6C88A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E6BC9-5F45-1001-EE4C-2DA77AE21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5C376-DE07-48B5-8562-77E842B1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6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customXml" Target="../ink/ink28.xml"/><Relationship Id="rId17" Type="http://schemas.openxmlformats.org/officeDocument/2006/relationships/image" Target="../media/image33.png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5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customXml" Target="../ink/ink27.xml"/><Relationship Id="rId4" Type="http://schemas.openxmlformats.org/officeDocument/2006/relationships/customXml" Target="../ink/ink24.xml"/><Relationship Id="rId9" Type="http://schemas.openxmlformats.org/officeDocument/2006/relationships/image" Target="../media/image29.png"/><Relationship Id="rId14" Type="http://schemas.openxmlformats.org/officeDocument/2006/relationships/customXml" Target="../ink/ink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customXml" Target="../ink/ink36.xml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37.png"/><Relationship Id="rId14" Type="http://schemas.openxmlformats.org/officeDocument/2006/relationships/customXml" Target="../ink/ink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customXml" Target="../ink/ink43.xml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0.xm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5" Type="http://schemas.openxmlformats.org/officeDocument/2006/relationships/image" Target="../media/image48.png"/><Relationship Id="rId4" Type="http://schemas.openxmlformats.org/officeDocument/2006/relationships/customXml" Target="../ink/ink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0.png"/><Relationship Id="rId4" Type="http://schemas.openxmlformats.org/officeDocument/2006/relationships/customXml" Target="../ink/ink7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15.xml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6.png"/><Relationship Id="rId14" Type="http://schemas.openxmlformats.org/officeDocument/2006/relationships/customXml" Target="../ink/ink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customXml" Target="../ink/ink22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C8414-56B5-888D-E4B8-16735C35A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1842443"/>
            <a:ext cx="9612560" cy="2306637"/>
          </a:xfrm>
        </p:spPr>
        <p:txBody>
          <a:bodyPr>
            <a:normAutofit/>
          </a:bodyPr>
          <a:lstStyle/>
          <a:p>
            <a:pPr algn="l"/>
            <a:r>
              <a:rPr lang="ru-RU" sz="8000" b="1" dirty="0">
                <a:latin typeface="Century Gothic" panose="020B0502020202020204" pitchFamily="34" charset="0"/>
              </a:rPr>
              <a:t>Компьютерные вирусы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2A70AB-2BC1-9457-82F2-BC62BBC32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40" y="4149080"/>
            <a:ext cx="4320480" cy="720080"/>
          </a:xfrm>
        </p:spPr>
        <p:txBody>
          <a:bodyPr anchor="ctr"/>
          <a:lstStyle/>
          <a:p>
            <a:pPr algn="l"/>
            <a:r>
              <a:rPr lang="ru-RU" b="1" dirty="0">
                <a:latin typeface="Century Gothic" panose="020B0502020202020204" pitchFamily="34" charset="0"/>
              </a:rPr>
              <a:t>Информатика</a:t>
            </a:r>
            <a:r>
              <a:rPr lang="ru-RU" dirty="0">
                <a:latin typeface="Century Gothic" panose="020B0502020202020204" pitchFamily="34" charset="0"/>
              </a:rPr>
              <a:t>. 6 класс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F7E7E4E-7598-B782-3592-44F32BBDB549}"/>
              </a:ext>
            </a:extLst>
          </p:cNvPr>
          <p:cNvGrpSpPr/>
          <p:nvPr/>
        </p:nvGrpSpPr>
        <p:grpSpPr>
          <a:xfrm>
            <a:off x="1232553" y="2922800"/>
            <a:ext cx="7932600" cy="28080"/>
            <a:chOff x="1232553" y="2202720"/>
            <a:chExt cx="7932600" cy="2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54071671-7823-8448-1E15-1733D3B5D00B}"/>
                    </a:ext>
                  </a:extLst>
                </p14:cNvPr>
                <p14:cNvContentPartPr/>
                <p14:nvPr/>
              </p14:nvContentPartPr>
              <p14:xfrm>
                <a:off x="1232553" y="2215320"/>
                <a:ext cx="5121360" cy="1548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54071671-7823-8448-1E15-1733D3B5D00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6913" y="2179320"/>
                  <a:ext cx="5193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422B4693-AE3E-36B7-8F69-0209D5DE3AF4}"/>
                    </a:ext>
                  </a:extLst>
                </p14:cNvPr>
                <p14:cNvContentPartPr/>
                <p14:nvPr/>
              </p14:nvContentPartPr>
              <p14:xfrm>
                <a:off x="6802113" y="2202720"/>
                <a:ext cx="2363040" cy="1512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422B4693-AE3E-36B7-8F69-0209D5DE3A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66113" y="2166720"/>
                  <a:ext cx="243468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62BD0B-B374-D966-8852-0A744A3C5049}"/>
              </a:ext>
            </a:extLst>
          </p:cNvPr>
          <p:cNvGrpSpPr/>
          <p:nvPr/>
        </p:nvGrpSpPr>
        <p:grpSpPr>
          <a:xfrm>
            <a:off x="1260273" y="4003520"/>
            <a:ext cx="3601080" cy="41760"/>
            <a:chOff x="1260273" y="3283440"/>
            <a:chExt cx="3601080" cy="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A10EE956-4BB0-CC37-C371-B71D715619E1}"/>
                    </a:ext>
                  </a:extLst>
                </p14:cNvPr>
                <p14:cNvContentPartPr/>
                <p14:nvPr/>
              </p14:nvContentPartPr>
              <p14:xfrm>
                <a:off x="1260273" y="3309360"/>
                <a:ext cx="927000" cy="1584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A10EE956-4BB0-CC37-C371-B71D715619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4633" y="3273360"/>
                  <a:ext cx="998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CCC04495-4F90-3749-2681-E213D650B803}"/>
                    </a:ext>
                  </a:extLst>
                </p14:cNvPr>
                <p14:cNvContentPartPr/>
                <p14:nvPr/>
              </p14:nvContentPartPr>
              <p14:xfrm>
                <a:off x="2645913" y="3283440"/>
                <a:ext cx="331200" cy="36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CCC04495-4F90-3749-2681-E213D650B8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09913" y="3247440"/>
                  <a:ext cx="402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B0435A-4077-7EAD-2DA3-40AAAD69BA38}"/>
                    </a:ext>
                  </a:extLst>
                </p14:cNvPr>
                <p14:cNvContentPartPr/>
                <p14:nvPr/>
              </p14:nvContentPartPr>
              <p14:xfrm>
                <a:off x="3352233" y="3297120"/>
                <a:ext cx="1509120" cy="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B0435A-4077-7EAD-2DA3-40AAAD69BA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16593" y="3261120"/>
                  <a:ext cx="1580760" cy="72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24EBD8-4ABA-7B09-FD3F-4D15251E0B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04932">
            <a:off x="9667454" y="649409"/>
            <a:ext cx="1166557" cy="116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2F13BA-5AAF-B564-9463-90A8D366E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695090">
            <a:off x="-1356320" y="4706997"/>
            <a:ext cx="2963251" cy="296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922E22-881C-2433-0DE0-5DFE70F00B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11152">
            <a:off x="10998999" y="1414290"/>
            <a:ext cx="1720856" cy="172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04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67CD29-C3CB-EEAA-174C-73D7CB2F06AC}"/>
              </a:ext>
            </a:extLst>
          </p:cNvPr>
          <p:cNvSpPr/>
          <p:nvPr/>
        </p:nvSpPr>
        <p:spPr>
          <a:xfrm>
            <a:off x="4295800" y="1236869"/>
            <a:ext cx="3600400" cy="720080"/>
          </a:xfrm>
          <a:prstGeom prst="rect">
            <a:avLst/>
          </a:prstGeom>
          <a:solidFill>
            <a:srgbClr val="E7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ВИРУСЫ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6AF700-4DBD-791A-A1EC-F5B50E8993D4}"/>
              </a:ext>
            </a:extLst>
          </p:cNvPr>
          <p:cNvSpPr/>
          <p:nvPr/>
        </p:nvSpPr>
        <p:spPr>
          <a:xfrm>
            <a:off x="106046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файловые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0C67B3-8A4A-BA18-89B1-5A3BFFD7CF82}"/>
              </a:ext>
            </a:extLst>
          </p:cNvPr>
          <p:cNvSpPr/>
          <p:nvPr/>
        </p:nvSpPr>
        <p:spPr>
          <a:xfrm>
            <a:off x="369908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E71224"/>
                </a:solidFill>
                <a:latin typeface="Century Gothic" panose="020B0502020202020204" pitchFamily="34" charset="0"/>
              </a:rPr>
              <a:t>макровирусы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80954C-1CA2-EB79-E96D-6F28967BB63F}"/>
              </a:ext>
            </a:extLst>
          </p:cNvPr>
          <p:cNvSpPr/>
          <p:nvPr/>
        </p:nvSpPr>
        <p:spPr>
          <a:xfrm>
            <a:off x="633770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E71224"/>
                </a:solidFill>
                <a:latin typeface="Century Gothic" panose="020B0502020202020204" pitchFamily="34" charset="0"/>
              </a:rPr>
              <a:t>загрузочные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0ABFF0-A926-3534-B40D-3698DA05D079}"/>
              </a:ext>
            </a:extLst>
          </p:cNvPr>
          <p:cNvSpPr/>
          <p:nvPr/>
        </p:nvSpPr>
        <p:spPr>
          <a:xfrm>
            <a:off x="897632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сетевые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E6369BBC-F091-F4ED-E349-766B97E3FFB9}"/>
              </a:ext>
            </a:extLst>
          </p:cNvPr>
          <p:cNvCxnSpPr>
            <a:stCxn id="2" idx="2"/>
            <a:endCxn id="3" idx="0"/>
          </p:cNvCxnSpPr>
          <p:nvPr/>
        </p:nvCxnSpPr>
        <p:spPr>
          <a:xfrm rot="5400000">
            <a:off x="3758250" y="339279"/>
            <a:ext cx="720080" cy="395542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273785B0-E3C8-C586-C36B-7FD4DD77B05B}"/>
              </a:ext>
            </a:extLst>
          </p:cNvPr>
          <p:cNvCxnSpPr>
            <a:stCxn id="2" idx="2"/>
            <a:endCxn id="4" idx="0"/>
          </p:cNvCxnSpPr>
          <p:nvPr/>
        </p:nvCxnSpPr>
        <p:spPr>
          <a:xfrm rot="5400000">
            <a:off x="5077560" y="1658589"/>
            <a:ext cx="720080" cy="131680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7B597BEF-5AEB-4B01-0AA2-489028824209}"/>
              </a:ext>
            </a:extLst>
          </p:cNvPr>
          <p:cNvCxnSpPr>
            <a:stCxn id="2" idx="2"/>
            <a:endCxn id="5" idx="0"/>
          </p:cNvCxnSpPr>
          <p:nvPr/>
        </p:nvCxnSpPr>
        <p:spPr>
          <a:xfrm rot="16200000" flipH="1">
            <a:off x="6396870" y="1656079"/>
            <a:ext cx="720080" cy="132182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B4F2F0F7-B6D7-095C-5651-F22F2E447A27}"/>
              </a:ext>
            </a:extLst>
          </p:cNvPr>
          <p:cNvCxnSpPr>
            <a:stCxn id="2" idx="2"/>
            <a:endCxn id="6" idx="0"/>
          </p:cNvCxnSpPr>
          <p:nvPr/>
        </p:nvCxnSpPr>
        <p:spPr>
          <a:xfrm rot="16200000" flipH="1">
            <a:off x="7716180" y="336769"/>
            <a:ext cx="720080" cy="396044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0FB0A2C-32C4-8A12-A830-D7843AAD95FB}"/>
              </a:ext>
            </a:extLst>
          </p:cNvPr>
          <p:cNvSpPr txBox="1"/>
          <p:nvPr/>
        </p:nvSpPr>
        <p:spPr>
          <a:xfrm>
            <a:off x="1070290" y="4578290"/>
            <a:ext cx="100662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entury Gothic" panose="020B0502020202020204" pitchFamily="34" charset="0"/>
              </a:rPr>
              <a:t>распространяются по различным сетям, т.е. при передаче информации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между компьютерами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7F94E-9D3A-E31C-BBD3-22C0F80768E4}"/>
              </a:ext>
            </a:extLst>
          </p:cNvPr>
          <p:cNvSpPr txBox="1"/>
          <p:nvPr/>
        </p:nvSpPr>
        <p:spPr>
          <a:xfrm>
            <a:off x="1060460" y="39310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сетевые</a:t>
            </a:r>
          </a:p>
        </p:txBody>
      </p:sp>
    </p:spTree>
    <p:extLst>
      <p:ext uri="{BB962C8B-B14F-4D97-AF65-F5344CB8AC3E}">
        <p14:creationId xmlns:p14="http://schemas.microsoft.com/office/powerpoint/2010/main" val="4287897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43" y="2348880"/>
            <a:ext cx="10072314" cy="2160240"/>
          </a:xfrm>
        </p:spPr>
        <p:txBody>
          <a:bodyPr anchor="ctr">
            <a:noAutofit/>
          </a:bodyPr>
          <a:lstStyle/>
          <a:p>
            <a:pPr algn="ctr"/>
            <a:r>
              <a:rPr lang="ru-RU" sz="66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Откуда вирусы </a:t>
            </a:r>
            <a:r>
              <a:rPr lang="ru-RU" sz="6600" b="1" dirty="0">
                <a:latin typeface="Century Gothic" panose="020B0502020202020204" pitchFamily="34" charset="0"/>
              </a:rPr>
              <a:t>могут появиться на ПК?</a:t>
            </a:r>
          </a:p>
        </p:txBody>
      </p:sp>
    </p:spTree>
    <p:extLst>
      <p:ext uri="{BB962C8B-B14F-4D97-AF65-F5344CB8AC3E}">
        <p14:creationId xmlns:p14="http://schemas.microsoft.com/office/powerpoint/2010/main" val="256678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43" y="548680"/>
            <a:ext cx="10072314" cy="2160240"/>
          </a:xfrm>
        </p:spPr>
        <p:txBody>
          <a:bodyPr anchor="ctr">
            <a:noAutofit/>
          </a:bodyPr>
          <a:lstStyle/>
          <a:p>
            <a:pPr algn="ctr"/>
            <a:r>
              <a:rPr lang="ru-RU" sz="66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Откуда вирусы </a:t>
            </a:r>
            <a:r>
              <a:rPr lang="ru-RU" sz="6600" b="1" dirty="0">
                <a:latin typeface="Century Gothic" panose="020B0502020202020204" pitchFamily="34" charset="0"/>
              </a:rPr>
              <a:t>могут появиться на ПК?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01670-F0C1-538E-8EE7-C65E2BA757C4}"/>
              </a:ext>
            </a:extLst>
          </p:cNvPr>
          <p:cNvSpPr txBox="1"/>
          <p:nvPr/>
        </p:nvSpPr>
        <p:spPr>
          <a:xfrm>
            <a:off x="1995985" y="3429000"/>
            <a:ext cx="2696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>
                <a:latin typeface="Century Gothic" panose="020B0502020202020204" pitchFamily="34" charset="0"/>
              </a:rPr>
              <a:t>Интернет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E9E5F-7B4D-82ED-3971-131B50807356}"/>
              </a:ext>
            </a:extLst>
          </p:cNvPr>
          <p:cNvSpPr txBox="1"/>
          <p:nvPr/>
        </p:nvSpPr>
        <p:spPr>
          <a:xfrm>
            <a:off x="6168008" y="3429000"/>
            <a:ext cx="4270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Диск, флешка, </a:t>
            </a:r>
            <a:endParaRPr lang="en-US" sz="4000" b="1" dirty="0">
              <a:latin typeface="Century Gothic" panose="020B0502020202020204" pitchFamily="34" charset="0"/>
            </a:endParaRPr>
          </a:p>
          <a:p>
            <a:r>
              <a:rPr lang="ru-RU" sz="2000" b="1" dirty="0">
                <a:latin typeface="Century Gothic" panose="020B0502020202020204" pitchFamily="34" charset="0"/>
              </a:rPr>
              <a:t>любой сторонний накопитель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B9A20-D9A0-FFF5-06D8-29035BB83AC7}"/>
              </a:ext>
            </a:extLst>
          </p:cNvPr>
          <p:cNvSpPr txBox="1"/>
          <p:nvPr/>
        </p:nvSpPr>
        <p:spPr>
          <a:xfrm>
            <a:off x="1995985" y="5164743"/>
            <a:ext cx="84427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Оперативная память, </a:t>
            </a:r>
            <a:br>
              <a:rPr lang="ru-RU" sz="2800" b="1" dirty="0">
                <a:latin typeface="Century Gothic" panose="020B0502020202020204" pitchFamily="34" charset="0"/>
              </a:rPr>
            </a:br>
            <a:r>
              <a:rPr lang="ru-RU" b="1" dirty="0">
                <a:latin typeface="Century Gothic" panose="020B0502020202020204" pitchFamily="34" charset="0"/>
              </a:rPr>
              <a:t>если ПК долго не выключали и им пользуются несколько человек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398BC8E-A63F-AC87-B529-2DD82574A375}"/>
              </a:ext>
            </a:extLst>
          </p:cNvPr>
          <p:cNvGrpSpPr/>
          <p:nvPr/>
        </p:nvGrpSpPr>
        <p:grpSpPr>
          <a:xfrm>
            <a:off x="2163480" y="4028400"/>
            <a:ext cx="2361960" cy="73440"/>
            <a:chOff x="2163480" y="4028400"/>
            <a:chExt cx="236196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61D0439D-0D20-DD7B-5B6A-535805B8DE02}"/>
                    </a:ext>
                  </a:extLst>
                </p14:cNvPr>
                <p14:cNvContentPartPr/>
                <p14:nvPr/>
              </p14:nvContentPartPr>
              <p14:xfrm>
                <a:off x="2163480" y="4075920"/>
                <a:ext cx="1162440" cy="2592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61D0439D-0D20-DD7B-5B6A-535805B8DE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27840" y="4039920"/>
                  <a:ext cx="1234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46666A99-3ADB-AD71-EA91-A6C243A03CC5}"/>
                    </a:ext>
                  </a:extLst>
                </p14:cNvPr>
                <p14:cNvContentPartPr/>
                <p14:nvPr/>
              </p14:nvContentPartPr>
              <p14:xfrm>
                <a:off x="3558120" y="4028400"/>
                <a:ext cx="967320" cy="4896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46666A99-3ADB-AD71-EA91-A6C243A03C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22480" y="3992760"/>
                  <a:ext cx="103896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F282004-BE57-3633-694F-EF6CE29FD3B1}"/>
              </a:ext>
            </a:extLst>
          </p:cNvPr>
          <p:cNvGrpSpPr/>
          <p:nvPr/>
        </p:nvGrpSpPr>
        <p:grpSpPr>
          <a:xfrm>
            <a:off x="7848240" y="4030920"/>
            <a:ext cx="2103480" cy="46800"/>
            <a:chOff x="7848240" y="4030920"/>
            <a:chExt cx="2103480" cy="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7896D668-487F-F823-8049-76B64A0274D1}"/>
                    </a:ext>
                  </a:extLst>
                </p14:cNvPr>
                <p14:cNvContentPartPr/>
                <p14:nvPr/>
              </p14:nvContentPartPr>
              <p14:xfrm>
                <a:off x="7848240" y="4076280"/>
                <a:ext cx="145440" cy="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7896D668-487F-F823-8049-76B64A0274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12240" y="4040640"/>
                  <a:ext cx="217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144533A2-0F90-C867-0BC4-D9A3A982D582}"/>
                    </a:ext>
                  </a:extLst>
                </p14:cNvPr>
                <p14:cNvContentPartPr/>
                <p14:nvPr/>
              </p14:nvContentPartPr>
              <p14:xfrm>
                <a:off x="8221560" y="4038480"/>
                <a:ext cx="1632240" cy="3924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144533A2-0F90-C867-0BC4-D9A3A982D5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85920" y="4002480"/>
                  <a:ext cx="1703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98597C7-BE35-ABAF-085D-9E14FC99C2E0}"/>
                    </a:ext>
                  </a:extLst>
                </p14:cNvPr>
                <p14:cNvContentPartPr/>
                <p14:nvPr/>
              </p14:nvContentPartPr>
              <p14:xfrm>
                <a:off x="9951360" y="403092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98597C7-BE35-ABAF-085D-9E14FC99C2E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15720" y="39949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28981291-ED3D-DEB3-29AD-4FE71AB5CA2C}"/>
                    </a:ext>
                  </a:extLst>
                </p14:cNvPr>
                <p14:cNvContentPartPr/>
                <p14:nvPr/>
              </p14:nvContentPartPr>
              <p14:xfrm>
                <a:off x="9859920" y="4038120"/>
                <a:ext cx="6912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28981291-ED3D-DEB3-29AD-4FE71AB5CA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23920" y="4002480"/>
                  <a:ext cx="14076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0E1753C2-433D-B487-444B-0B7A3E3D2E58}"/>
                  </a:ext>
                </a:extLst>
              </p14:cNvPr>
              <p14:cNvContentPartPr/>
              <p14:nvPr/>
            </p14:nvContentPartPr>
            <p14:xfrm>
              <a:off x="2099610" y="5776028"/>
              <a:ext cx="1001160" cy="57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0E1753C2-433D-B487-444B-0B7A3E3D2E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3610" y="5740028"/>
                <a:ext cx="10728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523FC23-08E0-C532-7388-F71FBF282EC4}"/>
                  </a:ext>
                </a:extLst>
              </p14:cNvPr>
              <p14:cNvContentPartPr/>
              <p14:nvPr/>
            </p14:nvContentPartPr>
            <p14:xfrm>
              <a:off x="3324008" y="5767028"/>
              <a:ext cx="4160880" cy="4608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523FC23-08E0-C532-7388-F71FBF282EC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88008" y="5731388"/>
                <a:ext cx="4232520" cy="1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5973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43" y="2348880"/>
            <a:ext cx="10072314" cy="2160240"/>
          </a:xfrm>
        </p:spPr>
        <p:txBody>
          <a:bodyPr anchor="ctr">
            <a:noAutofit/>
          </a:bodyPr>
          <a:lstStyle/>
          <a:p>
            <a:pPr algn="ctr"/>
            <a:r>
              <a:rPr lang="ru-RU" sz="6600" b="1" dirty="0">
                <a:latin typeface="Century Gothic" panose="020B0502020202020204" pitchFamily="34" charset="0"/>
              </a:rPr>
              <a:t>Как понять, что </a:t>
            </a:r>
            <a:r>
              <a:rPr lang="ru-RU" sz="66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компьютер заражён?</a:t>
            </a:r>
            <a:endParaRPr lang="ru-RU" sz="6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02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9CD32-E43B-8EBE-3E76-FCAA920BB242}"/>
              </a:ext>
            </a:extLst>
          </p:cNvPr>
          <p:cNvSpPr txBox="1"/>
          <p:nvPr/>
        </p:nvSpPr>
        <p:spPr>
          <a:xfrm>
            <a:off x="1055440" y="1052736"/>
            <a:ext cx="100811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Century Gothic" panose="020B0502020202020204" pitchFamily="34" charset="0"/>
              </a:rPr>
              <a:t>Основные признаки заражения компьютера вирусом:</a:t>
            </a:r>
          </a:p>
          <a:p>
            <a:pPr marL="533400" indent="-355600"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уменьшение объема свободной оперативной памяти</a:t>
            </a:r>
          </a:p>
          <a:p>
            <a:pPr marL="533400" indent="-355600"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замедление загрузки и работы компьютера</a:t>
            </a:r>
          </a:p>
          <a:p>
            <a:pPr marL="533400" indent="-3556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непонятные изменения в файлах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533400" indent="-3556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произвольный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запуск на компьютере каких-либо программ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или сайтов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0FB21-9F15-3B30-30A5-BF839336B50C}"/>
              </a:ext>
            </a:extLst>
          </p:cNvPr>
          <p:cNvSpPr txBox="1"/>
          <p:nvPr/>
        </p:nvSpPr>
        <p:spPr>
          <a:xfrm>
            <a:off x="1736473" y="5019273"/>
            <a:ext cx="871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Вирус может не проявлять себя!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17B323E-9A8F-E88C-FBB5-CA9741A789E9}"/>
              </a:ext>
            </a:extLst>
          </p:cNvPr>
          <p:cNvGrpSpPr/>
          <p:nvPr/>
        </p:nvGrpSpPr>
        <p:grpSpPr>
          <a:xfrm>
            <a:off x="1891760" y="5638160"/>
            <a:ext cx="4520880" cy="77760"/>
            <a:chOff x="1891760" y="5638160"/>
            <a:chExt cx="4520880" cy="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006607C6-84E8-F74F-7ECE-65EF8D70015B}"/>
                    </a:ext>
                  </a:extLst>
                </p14:cNvPr>
                <p14:cNvContentPartPr/>
                <p14:nvPr/>
              </p14:nvContentPartPr>
              <p14:xfrm>
                <a:off x="1891760" y="5638160"/>
                <a:ext cx="483840" cy="36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006607C6-84E8-F74F-7ECE-65EF8D7001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56120" y="5602520"/>
                  <a:ext cx="555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6161FD6E-23BF-B149-B30B-2C5F56B5591C}"/>
                    </a:ext>
                  </a:extLst>
                </p14:cNvPr>
                <p14:cNvContentPartPr/>
                <p14:nvPr/>
              </p14:nvContentPartPr>
              <p14:xfrm>
                <a:off x="2603120" y="5638160"/>
                <a:ext cx="128160" cy="36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6161FD6E-23BF-B149-B30B-2C5F56B559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67480" y="5602520"/>
                  <a:ext cx="199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0D7DA235-5297-2C64-F1CE-69EF10B48418}"/>
                    </a:ext>
                  </a:extLst>
                </p14:cNvPr>
                <p14:cNvContentPartPr/>
                <p14:nvPr/>
              </p14:nvContentPartPr>
              <p14:xfrm>
                <a:off x="2984360" y="5650760"/>
                <a:ext cx="3428280" cy="6516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0D7DA235-5297-2C64-F1CE-69EF10B484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48360" y="5614760"/>
                  <a:ext cx="349992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0EC7DFAF-0D4B-C47B-47DA-9068021E1EAF}"/>
                  </a:ext>
                </a:extLst>
              </p14:cNvPr>
              <p14:cNvContentPartPr/>
              <p14:nvPr/>
            </p14:nvContentPartPr>
            <p14:xfrm>
              <a:off x="6679760" y="5614400"/>
              <a:ext cx="3340800" cy="507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0EC7DFAF-0D4B-C47B-47DA-9068021E1E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44120" y="5578760"/>
                <a:ext cx="34124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471113CE-CEDF-6BC5-298A-58D99AE7DD78}"/>
                  </a:ext>
                </a:extLst>
              </p14:cNvPr>
              <p14:cNvContentPartPr/>
              <p14:nvPr/>
            </p14:nvContentPartPr>
            <p14:xfrm>
              <a:off x="3613977" y="1581846"/>
              <a:ext cx="174960" cy="3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471113CE-CEDF-6BC5-298A-58D99AE7DD7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7977" y="1545846"/>
                <a:ext cx="246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9B361756-2060-63DD-F59B-9B944C20364C}"/>
                  </a:ext>
                </a:extLst>
              </p14:cNvPr>
              <p14:cNvContentPartPr/>
              <p14:nvPr/>
            </p14:nvContentPartPr>
            <p14:xfrm>
              <a:off x="4002800" y="1574400"/>
              <a:ext cx="2233080" cy="3960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9B361756-2060-63DD-F59B-9B944C2036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6800" y="1538400"/>
                <a:ext cx="23047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FA17A1B-518C-3D60-C6DE-B0E297B4FCAE}"/>
                  </a:ext>
                </a:extLst>
              </p14:cNvPr>
              <p14:cNvContentPartPr/>
              <p14:nvPr/>
            </p14:nvContentPartPr>
            <p14:xfrm>
              <a:off x="6425960" y="1522920"/>
              <a:ext cx="1702440" cy="3924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FA17A1B-518C-3D60-C6DE-B0E297B4FC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9960" y="1486920"/>
                <a:ext cx="1774080" cy="1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93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43" y="2348880"/>
            <a:ext cx="10072314" cy="2160240"/>
          </a:xfrm>
        </p:spPr>
        <p:txBody>
          <a:bodyPr anchor="ctr">
            <a:noAutofit/>
          </a:bodyPr>
          <a:lstStyle/>
          <a:p>
            <a:pPr algn="ctr"/>
            <a:r>
              <a:rPr lang="ru-RU" sz="5400" b="1" dirty="0">
                <a:latin typeface="Century Gothic" panose="020B0502020202020204" pitchFamily="34" charset="0"/>
              </a:rPr>
              <a:t>Какие </a:t>
            </a:r>
            <a:r>
              <a:rPr lang="ru-RU" sz="54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виды вредоносных программ</a:t>
            </a:r>
            <a:r>
              <a:rPr lang="ru-RU" sz="5400" b="1" dirty="0">
                <a:latin typeface="Century Gothic" panose="020B0502020202020204" pitchFamily="34" charset="0"/>
              </a:rPr>
              <a:t> существуют?</a:t>
            </a:r>
          </a:p>
        </p:txBody>
      </p:sp>
    </p:spTree>
    <p:extLst>
      <p:ext uri="{BB962C8B-B14F-4D97-AF65-F5344CB8AC3E}">
        <p14:creationId xmlns:p14="http://schemas.microsoft.com/office/powerpoint/2010/main" val="343054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43" y="548680"/>
            <a:ext cx="10072314" cy="1728192"/>
          </a:xfrm>
        </p:spPr>
        <p:txBody>
          <a:bodyPr anchor="ctr">
            <a:noAutofit/>
          </a:bodyPr>
          <a:lstStyle/>
          <a:p>
            <a:pPr algn="ctr"/>
            <a:r>
              <a:rPr lang="ru-RU" sz="5400" b="1" dirty="0">
                <a:latin typeface="Century Gothic" panose="020B0502020202020204" pitchFamily="34" charset="0"/>
              </a:rPr>
              <a:t>Какие </a:t>
            </a:r>
            <a:r>
              <a:rPr lang="ru-RU" sz="54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виды вредоносных программ</a:t>
            </a:r>
            <a:r>
              <a:rPr lang="ru-RU" sz="5400" b="1" dirty="0">
                <a:latin typeface="Century Gothic" panose="020B0502020202020204" pitchFamily="34" charset="0"/>
              </a:rPr>
              <a:t> существуют?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D6E52-FDF7-768B-0DF3-97D7FBF5CAA9}"/>
              </a:ext>
            </a:extLst>
          </p:cNvPr>
          <p:cNvSpPr txBox="1"/>
          <p:nvPr/>
        </p:nvSpPr>
        <p:spPr>
          <a:xfrm>
            <a:off x="3310931" y="3284984"/>
            <a:ext cx="2064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800" b="1" dirty="0">
                <a:latin typeface="Century Gothic" panose="020B0502020202020204" pitchFamily="34" charset="0"/>
              </a:rPr>
              <a:t>Черви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7AE2-3996-21AE-337D-81F17946123D}"/>
              </a:ext>
            </a:extLst>
          </p:cNvPr>
          <p:cNvSpPr txBox="1"/>
          <p:nvPr/>
        </p:nvSpPr>
        <p:spPr>
          <a:xfrm>
            <a:off x="6850928" y="3286165"/>
            <a:ext cx="2406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Century Gothic" panose="020B0502020202020204" pitchFamily="34" charset="0"/>
              </a:rPr>
              <a:t>Трояны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EAE78-5EB6-8584-DC93-A22A4469A307}"/>
              </a:ext>
            </a:extLst>
          </p:cNvPr>
          <p:cNvSpPr txBox="1"/>
          <p:nvPr/>
        </p:nvSpPr>
        <p:spPr>
          <a:xfrm>
            <a:off x="4633901" y="4736304"/>
            <a:ext cx="2924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800" b="1" dirty="0">
                <a:latin typeface="Century Gothic" panose="020B0502020202020204" pitchFamily="34" charset="0"/>
              </a:rPr>
              <a:t>Бэкдоры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3BC96F0-A454-7D41-7A6E-325129F3B64A}"/>
              </a:ext>
            </a:extLst>
          </p:cNvPr>
          <p:cNvGrpSpPr/>
          <p:nvPr/>
        </p:nvGrpSpPr>
        <p:grpSpPr>
          <a:xfrm>
            <a:off x="3479600" y="4010420"/>
            <a:ext cx="1759680" cy="54000"/>
            <a:chOff x="3479600" y="4010420"/>
            <a:chExt cx="1759680" cy="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A3AF1D71-F146-37E6-E816-B69D7926F2B2}"/>
                    </a:ext>
                  </a:extLst>
                </p14:cNvPr>
                <p14:cNvContentPartPr/>
                <p14:nvPr/>
              </p14:nvContentPartPr>
              <p14:xfrm>
                <a:off x="4400120" y="4010420"/>
                <a:ext cx="839160" cy="3528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A3AF1D71-F146-37E6-E816-B69D7926F2B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64480" y="3974420"/>
                  <a:ext cx="910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4CF1A747-CEC7-35D0-D3CB-30958E5A227D}"/>
                    </a:ext>
                  </a:extLst>
                </p14:cNvPr>
                <p14:cNvContentPartPr/>
                <p14:nvPr/>
              </p14:nvContentPartPr>
              <p14:xfrm>
                <a:off x="3479600" y="4014380"/>
                <a:ext cx="662400" cy="5004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4CF1A747-CEC7-35D0-D3CB-30958E5A22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43600" y="3978380"/>
                  <a:ext cx="73404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907174E2-FDD2-1447-4F60-17B5FF1FD6C0}"/>
                  </a:ext>
                </a:extLst>
              </p14:cNvPr>
              <p14:cNvContentPartPr/>
              <p14:nvPr/>
            </p14:nvContentPartPr>
            <p14:xfrm>
              <a:off x="7010120" y="4063700"/>
              <a:ext cx="113760" cy="432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907174E2-FDD2-1447-4F60-17B5FF1FD6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74480" y="4028060"/>
                <a:ext cx="1854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66D7E22E-658D-3A7D-6692-D0EF092749BB}"/>
                  </a:ext>
                </a:extLst>
              </p14:cNvPr>
              <p14:cNvContentPartPr/>
              <p14:nvPr/>
            </p14:nvContentPartPr>
            <p14:xfrm>
              <a:off x="7391720" y="4025180"/>
              <a:ext cx="1758600" cy="4140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66D7E22E-658D-3A7D-6692-D0EF092749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56080" y="3989180"/>
                <a:ext cx="183024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99922A3-A15A-E295-C46E-99DAAB8B0728}"/>
              </a:ext>
            </a:extLst>
          </p:cNvPr>
          <p:cNvGrpSpPr/>
          <p:nvPr/>
        </p:nvGrpSpPr>
        <p:grpSpPr>
          <a:xfrm>
            <a:off x="4831760" y="5479340"/>
            <a:ext cx="2674080" cy="28800"/>
            <a:chOff x="4831760" y="5479340"/>
            <a:chExt cx="2674080" cy="2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FD7C730E-29EC-22FA-C832-044AEE34A05F}"/>
                    </a:ext>
                  </a:extLst>
                </p14:cNvPr>
                <p14:cNvContentPartPr/>
                <p14:nvPr/>
              </p14:nvContentPartPr>
              <p14:xfrm>
                <a:off x="4831760" y="5489420"/>
                <a:ext cx="1708920" cy="1872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FD7C730E-29EC-22FA-C832-044AEE34A05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95760" y="5453780"/>
                  <a:ext cx="1780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C58F7701-5488-60AD-170C-F54DE5CD19EF}"/>
                    </a:ext>
                  </a:extLst>
                </p14:cNvPr>
                <p14:cNvContentPartPr/>
                <p14:nvPr/>
              </p14:nvContentPartPr>
              <p14:xfrm>
                <a:off x="6800600" y="5479340"/>
                <a:ext cx="705240" cy="2088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C58F7701-5488-60AD-170C-F54DE5CD19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64960" y="5443340"/>
                  <a:ext cx="776880" cy="9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9382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43" y="2348880"/>
            <a:ext cx="10072314" cy="2160240"/>
          </a:xfrm>
        </p:spPr>
        <p:txBody>
          <a:bodyPr anchor="ctr">
            <a:noAutofit/>
          </a:bodyPr>
          <a:lstStyle/>
          <a:p>
            <a:pPr algn="ctr"/>
            <a:r>
              <a:rPr lang="ru-RU" sz="6600" b="1" dirty="0">
                <a:latin typeface="Century Gothic" panose="020B0502020202020204" pitchFamily="34" charset="0"/>
              </a:rPr>
              <a:t>Как </a:t>
            </a:r>
            <a:r>
              <a:rPr lang="ru-RU" sz="66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защититься</a:t>
            </a:r>
            <a:r>
              <a:rPr lang="ru-RU" sz="6600" b="1" dirty="0">
                <a:latin typeface="Century Gothic" panose="020B0502020202020204" pitchFamily="34" charset="0"/>
              </a:rPr>
              <a:t> от вирусов?</a:t>
            </a:r>
          </a:p>
        </p:txBody>
      </p:sp>
    </p:spTree>
    <p:extLst>
      <p:ext uri="{BB962C8B-B14F-4D97-AF65-F5344CB8AC3E}">
        <p14:creationId xmlns:p14="http://schemas.microsoft.com/office/powerpoint/2010/main" val="2383224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95EA9-8FE0-B6EA-4538-6DAF02939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628800"/>
            <a:ext cx="10081120" cy="1142008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Century Gothic" panose="020B0502020202020204" pitchFamily="34" charset="0"/>
              </a:rPr>
              <a:t>Антивирус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CC6F0A-73E1-48E5-89B2-DDF028653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2905745"/>
            <a:ext cx="10081120" cy="23234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>
                <a:latin typeface="Century Gothic" panose="020B0502020202020204" pitchFamily="34" charset="0"/>
              </a:rPr>
              <a:t>– это программа, выявляющая и обезвреживающая компьютерные вирусы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F20CEFD-C8CF-4E15-E4C4-9B2E4BD3ED40}"/>
              </a:ext>
            </a:extLst>
          </p:cNvPr>
          <p:cNvGrpSpPr/>
          <p:nvPr/>
        </p:nvGrpSpPr>
        <p:grpSpPr>
          <a:xfrm>
            <a:off x="1228560" y="2510415"/>
            <a:ext cx="3661200" cy="33480"/>
            <a:chOff x="1228560" y="2510415"/>
            <a:chExt cx="3661200" cy="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0D594A12-DCEA-F504-C162-32E7A8D08AE1}"/>
                    </a:ext>
                  </a:extLst>
                </p14:cNvPr>
                <p14:cNvContentPartPr/>
                <p14:nvPr/>
              </p14:nvContentPartPr>
              <p14:xfrm>
                <a:off x="1228560" y="2513655"/>
                <a:ext cx="2334240" cy="3024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0D594A12-DCEA-F504-C162-32E7A8D08A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2560" y="2478015"/>
                  <a:ext cx="2405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C98786D4-40B5-6126-ED0D-8C1821E2392D}"/>
                    </a:ext>
                  </a:extLst>
                </p14:cNvPr>
                <p14:cNvContentPartPr/>
                <p14:nvPr/>
              </p14:nvContentPartPr>
              <p14:xfrm>
                <a:off x="3867000" y="2533095"/>
                <a:ext cx="210240" cy="36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C98786D4-40B5-6126-ED0D-8C1821E239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31000" y="2497455"/>
                  <a:ext cx="281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C7FD7167-282E-CAE4-8D2B-D7C156C6E55C}"/>
                    </a:ext>
                  </a:extLst>
                </p14:cNvPr>
                <p14:cNvContentPartPr/>
                <p14:nvPr/>
              </p14:nvContentPartPr>
              <p14:xfrm>
                <a:off x="4400160" y="2510415"/>
                <a:ext cx="489600" cy="1368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C7FD7167-282E-CAE4-8D2B-D7C156C6E5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64160" y="2474775"/>
                  <a:ext cx="561240" cy="8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8963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7E3476-C060-D9AB-F656-D3EF1750EC58}"/>
              </a:ext>
            </a:extLst>
          </p:cNvPr>
          <p:cNvSpPr/>
          <p:nvPr/>
        </p:nvSpPr>
        <p:spPr>
          <a:xfrm>
            <a:off x="4295800" y="1620716"/>
            <a:ext cx="3600400" cy="720080"/>
          </a:xfrm>
          <a:prstGeom prst="rect">
            <a:avLst/>
          </a:prstGeom>
          <a:solidFill>
            <a:srgbClr val="E7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АНТИВИРУСЫ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F2DE78-0847-B55D-FE4E-BA1EA8D895C2}"/>
              </a:ext>
            </a:extLst>
          </p:cNvPr>
          <p:cNvSpPr/>
          <p:nvPr/>
        </p:nvSpPr>
        <p:spPr>
          <a:xfrm>
            <a:off x="3215680" y="3060876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сканеры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38606-A069-FBCE-A4FD-E4C2291CC79B}"/>
              </a:ext>
            </a:extLst>
          </p:cNvPr>
          <p:cNvSpPr/>
          <p:nvPr/>
        </p:nvSpPr>
        <p:spPr>
          <a:xfrm>
            <a:off x="6816080" y="3060876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сторожа</a:t>
            </a: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2913F292-48E4-658A-9BE3-390B99251223}"/>
              </a:ext>
            </a:extLst>
          </p:cNvPr>
          <p:cNvCxnSpPr>
            <a:stCxn id="2" idx="2"/>
            <a:endCxn id="3" idx="0"/>
          </p:cNvCxnSpPr>
          <p:nvPr/>
        </p:nvCxnSpPr>
        <p:spPr>
          <a:xfrm rot="5400000">
            <a:off x="4835860" y="1800736"/>
            <a:ext cx="720080" cy="180020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0F658E1A-ADB7-1BED-49A9-5C02B6C5A1EE}"/>
              </a:ext>
            </a:extLst>
          </p:cNvPr>
          <p:cNvCxnSpPr>
            <a:stCxn id="2" idx="2"/>
            <a:endCxn id="4" idx="0"/>
          </p:cNvCxnSpPr>
          <p:nvPr/>
        </p:nvCxnSpPr>
        <p:spPr>
          <a:xfrm rot="16200000" flipH="1">
            <a:off x="6636060" y="1800736"/>
            <a:ext cx="720080" cy="180020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81D1AEB-CDA7-7710-5015-C887FA748C8D}"/>
              </a:ext>
            </a:extLst>
          </p:cNvPr>
          <p:cNvSpPr txBox="1"/>
          <p:nvPr/>
        </p:nvSpPr>
        <p:spPr>
          <a:xfrm>
            <a:off x="911424" y="4028871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Century Gothic" panose="020B0502020202020204" pitchFamily="34" charset="0"/>
              </a:rPr>
              <a:t>периодическая</a:t>
            </a:r>
            <a:r>
              <a:rPr lang="ru-RU" sz="2400" dirty="0">
                <a:latin typeface="Century Gothic" panose="020B0502020202020204" pitchFamily="34" charset="0"/>
              </a:rPr>
              <a:t> полная или частичная проверка компьютера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B1F3C-C864-F789-28FA-9E0B60FC940D}"/>
              </a:ext>
            </a:extLst>
          </p:cNvPr>
          <p:cNvSpPr txBox="1"/>
          <p:nvPr/>
        </p:nvSpPr>
        <p:spPr>
          <a:xfrm>
            <a:off x="6816080" y="4026453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постоянная</a:t>
            </a:r>
            <a:r>
              <a:rPr lang="ru-RU" sz="2400" dirty="0">
                <a:latin typeface="Century Gothic" panose="020B0502020202020204" pitchFamily="34" charset="0"/>
              </a:rPr>
              <a:t> проверка всех запускаемых программ и открываемых фалов</a:t>
            </a:r>
          </a:p>
        </p:txBody>
      </p:sp>
    </p:spTree>
    <p:extLst>
      <p:ext uri="{BB962C8B-B14F-4D97-AF65-F5344CB8AC3E}">
        <p14:creationId xmlns:p14="http://schemas.microsoft.com/office/powerpoint/2010/main" val="22582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246" y="1998166"/>
            <a:ext cx="10072314" cy="2861667"/>
          </a:xfrm>
        </p:spPr>
        <p:txBody>
          <a:bodyPr anchor="ctr">
            <a:noAutofit/>
          </a:bodyPr>
          <a:lstStyle/>
          <a:p>
            <a:pPr algn="ctr"/>
            <a:r>
              <a:rPr lang="ru-RU" sz="8000" b="1" dirty="0">
                <a:latin typeface="Century Gothic" panose="020B0502020202020204" pitchFamily="34" charset="0"/>
              </a:rPr>
              <a:t>Что такое </a:t>
            </a:r>
            <a:r>
              <a:rPr lang="ru-RU" sz="80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вирус</a:t>
            </a:r>
            <a:r>
              <a:rPr lang="ru-RU" sz="8000" b="1" dirty="0"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5838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E1CC80-B9AF-30EE-EC54-69991C07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CEC6E1-E365-FC33-9F2C-C722E7554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596" y="971905"/>
            <a:ext cx="7454680" cy="485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15B8F9-79F5-43D1-9CE9-67E860E89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6260" y="544471"/>
            <a:ext cx="6370856" cy="474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2955B-68CD-1958-B639-F65711990E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40" t="3644" r="2453" b="3452"/>
          <a:stretch/>
        </p:blipFill>
        <p:spPr>
          <a:xfrm>
            <a:off x="2780777" y="2734300"/>
            <a:ext cx="561662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1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95EA9-8FE0-B6EA-4538-6DAF02939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628800"/>
            <a:ext cx="10081120" cy="1142008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Century Gothic" panose="020B0502020202020204" pitchFamily="34" charset="0"/>
              </a:rPr>
              <a:t>Компьютерный вирус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CC6F0A-73E1-48E5-89B2-DDF028653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2905745"/>
            <a:ext cx="10081120" cy="232345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Century Gothic" panose="020B0502020202020204" pitchFamily="34" charset="0"/>
              </a:rPr>
              <a:t>– это специально написанная небольшая по размерам программа, которая может приписывать себя к другим программам (т.е. заражать их), а также выполнять различные нежелательные действия на компьютере.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FC63E6BC-8B83-3451-B565-D4F15CBA44ED}"/>
                  </a:ext>
                </a:extLst>
              </p14:cNvPr>
              <p14:cNvContentPartPr/>
              <p14:nvPr/>
            </p14:nvContentPartPr>
            <p14:xfrm>
              <a:off x="1185705" y="2522685"/>
              <a:ext cx="346500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FC63E6BC-8B83-3451-B565-D4F15CBA44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9705" y="2487045"/>
                <a:ext cx="35366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8351D492-FAAB-74EB-62B3-48AF4B5448A5}"/>
                  </a:ext>
                </a:extLst>
              </p14:cNvPr>
              <p14:cNvContentPartPr/>
              <p14:nvPr/>
            </p14:nvContentPartPr>
            <p14:xfrm>
              <a:off x="4971601" y="2507205"/>
              <a:ext cx="2427840" cy="1584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8351D492-FAAB-74EB-62B3-48AF4B5448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5601" y="2471565"/>
                <a:ext cx="249948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E888CF0-E908-1261-314A-0C5843FD95BE}"/>
              </a:ext>
            </a:extLst>
          </p:cNvPr>
          <p:cNvGrpSpPr/>
          <p:nvPr/>
        </p:nvGrpSpPr>
        <p:grpSpPr>
          <a:xfrm>
            <a:off x="7720561" y="2506845"/>
            <a:ext cx="1008224" cy="1800"/>
            <a:chOff x="7720561" y="1426725"/>
            <a:chExt cx="1008224" cy="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105E5409-EA34-07AA-560B-1A07E54A4F75}"/>
                    </a:ext>
                  </a:extLst>
                </p14:cNvPr>
                <p14:cNvContentPartPr/>
                <p14:nvPr/>
              </p14:nvContentPartPr>
              <p14:xfrm>
                <a:off x="7720561" y="1426725"/>
                <a:ext cx="201600" cy="3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105E5409-EA34-07AA-560B-1A07E54A4F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84561" y="1390725"/>
                  <a:ext cx="273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C636DCF1-9F58-BED0-ED89-85E83E4DB872}"/>
                    </a:ext>
                  </a:extLst>
                </p14:cNvPr>
                <p14:cNvContentPartPr/>
                <p14:nvPr/>
              </p14:nvContentPartPr>
              <p14:xfrm>
                <a:off x="8214705" y="1428165"/>
                <a:ext cx="514080" cy="3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C636DCF1-9F58-BED0-ED89-85E83E4DB8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79065" y="1392165"/>
                  <a:ext cx="58572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657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9CD32-E43B-8EBE-3E76-FCAA920BB242}"/>
              </a:ext>
            </a:extLst>
          </p:cNvPr>
          <p:cNvSpPr txBox="1"/>
          <p:nvPr/>
        </p:nvSpPr>
        <p:spPr>
          <a:xfrm>
            <a:off x="1055440" y="1413351"/>
            <a:ext cx="100811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Century Gothic" panose="020B0502020202020204" pitchFamily="34" charset="0"/>
              </a:rPr>
              <a:t>Программа или файл, внутри которого находится вирус, называется зараженной. </a:t>
            </a:r>
            <a:r>
              <a:rPr lang="ru-RU" sz="3200" dirty="0">
                <a:latin typeface="Century Gothic" panose="020B0502020202020204" pitchFamily="34" charset="0"/>
              </a:rPr>
              <a:t>Когда такая программа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ru-RU" sz="3200" dirty="0">
                <a:latin typeface="Century Gothic" panose="020B0502020202020204" pitchFamily="34" charset="0"/>
              </a:rPr>
              <a:t>начинает работать, то сначала управление получает вирус</a:t>
            </a:r>
            <a:r>
              <a:rPr lang="en-US" sz="3200" dirty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ru-RU" sz="3200" b="1" dirty="0">
                <a:latin typeface="Century Gothic" panose="020B0502020202020204" pitchFamily="34" charset="0"/>
              </a:rPr>
              <a:t>Вирусы обладают тенденцией к размножению</a:t>
            </a:r>
            <a:r>
              <a:rPr lang="ru-RU" sz="3200" dirty="0">
                <a:latin typeface="Century Gothic" panose="020B0502020202020204" pitchFamily="34" charset="0"/>
              </a:rPr>
              <a:t>,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ru-RU" sz="3200" dirty="0">
                <a:latin typeface="Century Gothic" panose="020B0502020202020204" pitchFamily="34" charset="0"/>
              </a:rPr>
              <a:t>т.е. к копированию самих себя и заражению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ru-RU" sz="3200" dirty="0">
                <a:latin typeface="Century Gothic" panose="020B0502020202020204" pitchFamily="34" charset="0"/>
              </a:rPr>
              <a:t>все новых и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ru-RU" sz="3200" dirty="0">
                <a:latin typeface="Century Gothic" panose="020B0502020202020204" pitchFamily="34" charset="0"/>
              </a:rPr>
              <a:t>новых программ и файлов.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C7D5FD8-7C85-7DAD-F2F6-2F0EF5792717}"/>
              </a:ext>
            </a:extLst>
          </p:cNvPr>
          <p:cNvGrpSpPr/>
          <p:nvPr/>
        </p:nvGrpSpPr>
        <p:grpSpPr>
          <a:xfrm>
            <a:off x="8400256" y="2434005"/>
            <a:ext cx="2487960" cy="23040"/>
            <a:chOff x="7505520" y="2285760"/>
            <a:chExt cx="2487960" cy="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86CF508F-619A-7D9E-AA43-B3F1056F705F}"/>
                    </a:ext>
                  </a:extLst>
                </p14:cNvPr>
                <p14:cNvContentPartPr/>
                <p14:nvPr/>
              </p14:nvContentPartPr>
              <p14:xfrm>
                <a:off x="7505520" y="2285760"/>
                <a:ext cx="334800" cy="792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86CF508F-619A-7D9E-AA43-B3F1056F70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69520" y="2250120"/>
                  <a:ext cx="406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E23A2190-7D0E-CBA2-9188-751503E5B089}"/>
                    </a:ext>
                  </a:extLst>
                </p14:cNvPr>
                <p14:cNvContentPartPr/>
                <p14:nvPr/>
              </p14:nvContentPartPr>
              <p14:xfrm>
                <a:off x="8099880" y="2290080"/>
                <a:ext cx="1893600" cy="1872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E23A2190-7D0E-CBA2-9188-751503E5B0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64240" y="2254440"/>
                  <a:ext cx="196524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4590C91-B2E5-CC06-903A-1063BD6C7847}"/>
              </a:ext>
            </a:extLst>
          </p:cNvPr>
          <p:cNvGrpSpPr/>
          <p:nvPr/>
        </p:nvGrpSpPr>
        <p:grpSpPr>
          <a:xfrm>
            <a:off x="1180620" y="3878076"/>
            <a:ext cx="6792120" cy="19800"/>
            <a:chOff x="1180620" y="3733485"/>
            <a:chExt cx="6792120" cy="1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CED8DB4C-CECE-993E-1DF5-9ACA176D1E7E}"/>
                    </a:ext>
                  </a:extLst>
                </p14:cNvPr>
                <p14:cNvContentPartPr/>
                <p14:nvPr/>
              </p14:nvContentPartPr>
              <p14:xfrm>
                <a:off x="1180620" y="3742845"/>
                <a:ext cx="391680" cy="36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CED8DB4C-CECE-993E-1DF5-9ACA176D1E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4620" y="3707205"/>
                  <a:ext cx="463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ACDC7DD7-8228-53AD-B535-AB8658843502}"/>
                    </a:ext>
                  </a:extLst>
                </p14:cNvPr>
                <p14:cNvContentPartPr/>
                <p14:nvPr/>
              </p14:nvContentPartPr>
              <p14:xfrm>
                <a:off x="1790460" y="3733485"/>
                <a:ext cx="105480" cy="36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ACDC7DD7-8228-53AD-B535-AB86588435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54460" y="3697845"/>
                  <a:ext cx="177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8F4FDB4B-985C-555D-DD8C-2B6538A9582F}"/>
                    </a:ext>
                  </a:extLst>
                </p14:cNvPr>
                <p14:cNvContentPartPr/>
                <p14:nvPr/>
              </p14:nvContentPartPr>
              <p14:xfrm>
                <a:off x="2085660" y="3742845"/>
                <a:ext cx="5887080" cy="1044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8F4FDB4B-985C-555D-DD8C-2B6538A958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49660" y="3706845"/>
                  <a:ext cx="595872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BA3CC890-50DF-226C-0C94-35DFA5841084}"/>
                  </a:ext>
                </a:extLst>
              </p14:cNvPr>
              <p14:cNvContentPartPr/>
              <p14:nvPr/>
            </p14:nvContentPartPr>
            <p14:xfrm>
              <a:off x="7981740" y="3875196"/>
              <a:ext cx="3085560" cy="41760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BA3CC890-50DF-226C-0C94-35DFA58410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5740" y="3839556"/>
                <a:ext cx="31572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9E19F89F-C700-CEAF-8894-992BC9ACEA2C}"/>
                  </a:ext>
                </a:extLst>
              </p14:cNvPr>
              <p14:cNvContentPartPr/>
              <p14:nvPr/>
            </p14:nvContentPartPr>
            <p14:xfrm>
              <a:off x="1314180" y="4388556"/>
              <a:ext cx="2715120" cy="3960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9E19F89F-C700-CEAF-8894-992BC9ACEA2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78180" y="4352556"/>
                <a:ext cx="278676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49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43" y="1268760"/>
            <a:ext cx="10072314" cy="2160240"/>
          </a:xfrm>
        </p:spPr>
        <p:txBody>
          <a:bodyPr anchor="ctr">
            <a:no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Как </a:t>
            </a:r>
            <a:r>
              <a:rPr lang="ru-RU" b="1" dirty="0">
                <a:solidFill>
                  <a:srgbClr val="E71224"/>
                </a:solidFill>
                <a:latin typeface="Century Gothic" panose="020B0502020202020204" pitchFamily="34" charset="0"/>
              </a:rPr>
              <a:t>распространяются</a:t>
            </a:r>
            <a:r>
              <a:rPr lang="ru-RU" b="1" dirty="0">
                <a:latin typeface="Century Gothic" panose="020B0502020202020204" pitchFamily="34" charset="0"/>
              </a:rPr>
              <a:t> вирусы?</a:t>
            </a:r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7B28DA45-69C5-8338-1B27-78D72B8632C6}"/>
              </a:ext>
            </a:extLst>
          </p:cNvPr>
          <p:cNvSpPr txBox="1">
            <a:spLocks/>
          </p:cNvSpPr>
          <p:nvPr/>
        </p:nvSpPr>
        <p:spPr>
          <a:xfrm>
            <a:off x="1059843" y="3429000"/>
            <a:ext cx="1007231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Century Gothic" panose="020B0502020202020204" pitchFamily="34" charset="0"/>
              </a:rPr>
              <a:t>Каким образом вирусы могут проявить себя?</a:t>
            </a:r>
          </a:p>
        </p:txBody>
      </p:sp>
    </p:spTree>
    <p:extLst>
      <p:ext uri="{BB962C8B-B14F-4D97-AF65-F5344CB8AC3E}">
        <p14:creationId xmlns:p14="http://schemas.microsoft.com/office/powerpoint/2010/main" val="173626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67CD29-C3CB-EEAA-174C-73D7CB2F06AC}"/>
              </a:ext>
            </a:extLst>
          </p:cNvPr>
          <p:cNvSpPr/>
          <p:nvPr/>
        </p:nvSpPr>
        <p:spPr>
          <a:xfrm>
            <a:off x="4295800" y="2636912"/>
            <a:ext cx="3600400" cy="720080"/>
          </a:xfrm>
          <a:prstGeom prst="rect">
            <a:avLst/>
          </a:prstGeom>
          <a:solidFill>
            <a:srgbClr val="E7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ВИРУСЫ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6AF700-4DBD-791A-A1EC-F5B50E8993D4}"/>
              </a:ext>
            </a:extLst>
          </p:cNvPr>
          <p:cNvSpPr/>
          <p:nvPr/>
        </p:nvSpPr>
        <p:spPr>
          <a:xfrm>
            <a:off x="1060460" y="4077072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файловые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0C67B3-8A4A-BA18-89B1-5A3BFFD7CF82}"/>
              </a:ext>
            </a:extLst>
          </p:cNvPr>
          <p:cNvSpPr/>
          <p:nvPr/>
        </p:nvSpPr>
        <p:spPr>
          <a:xfrm>
            <a:off x="3699080" y="4077072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E71224"/>
                </a:solidFill>
                <a:latin typeface="Century Gothic" panose="020B0502020202020204" pitchFamily="34" charset="0"/>
              </a:rPr>
              <a:t>макровирусы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80954C-1CA2-EB79-E96D-6F28967BB63F}"/>
              </a:ext>
            </a:extLst>
          </p:cNvPr>
          <p:cNvSpPr/>
          <p:nvPr/>
        </p:nvSpPr>
        <p:spPr>
          <a:xfrm>
            <a:off x="6337700" y="4077072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E71224"/>
                </a:solidFill>
                <a:latin typeface="Century Gothic" panose="020B0502020202020204" pitchFamily="34" charset="0"/>
              </a:rPr>
              <a:t>загрузочные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0ABFF0-A926-3534-B40D-3698DA05D079}"/>
              </a:ext>
            </a:extLst>
          </p:cNvPr>
          <p:cNvSpPr/>
          <p:nvPr/>
        </p:nvSpPr>
        <p:spPr>
          <a:xfrm>
            <a:off x="8976320" y="4077072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сетевые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E6369BBC-F091-F4ED-E349-766B97E3FFB9}"/>
              </a:ext>
            </a:extLst>
          </p:cNvPr>
          <p:cNvCxnSpPr>
            <a:stCxn id="2" idx="2"/>
            <a:endCxn id="3" idx="0"/>
          </p:cNvCxnSpPr>
          <p:nvPr/>
        </p:nvCxnSpPr>
        <p:spPr>
          <a:xfrm rot="5400000">
            <a:off x="3758250" y="1739322"/>
            <a:ext cx="720080" cy="395542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273785B0-E3C8-C586-C36B-7FD4DD77B05B}"/>
              </a:ext>
            </a:extLst>
          </p:cNvPr>
          <p:cNvCxnSpPr>
            <a:stCxn id="2" idx="2"/>
            <a:endCxn id="4" idx="0"/>
          </p:cNvCxnSpPr>
          <p:nvPr/>
        </p:nvCxnSpPr>
        <p:spPr>
          <a:xfrm rot="5400000">
            <a:off x="5077560" y="3058632"/>
            <a:ext cx="720080" cy="131680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7B597BEF-5AEB-4B01-0AA2-489028824209}"/>
              </a:ext>
            </a:extLst>
          </p:cNvPr>
          <p:cNvCxnSpPr>
            <a:stCxn id="2" idx="2"/>
            <a:endCxn id="5" idx="0"/>
          </p:cNvCxnSpPr>
          <p:nvPr/>
        </p:nvCxnSpPr>
        <p:spPr>
          <a:xfrm rot="16200000" flipH="1">
            <a:off x="6396870" y="3056122"/>
            <a:ext cx="720080" cy="132182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B4F2F0F7-B6D7-095C-5651-F22F2E447A27}"/>
              </a:ext>
            </a:extLst>
          </p:cNvPr>
          <p:cNvCxnSpPr>
            <a:stCxn id="2" idx="2"/>
            <a:endCxn id="6" idx="0"/>
          </p:cNvCxnSpPr>
          <p:nvPr/>
        </p:nvCxnSpPr>
        <p:spPr>
          <a:xfrm rot="16200000" flipH="1">
            <a:off x="7716180" y="1736812"/>
            <a:ext cx="720080" cy="396044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14F0E1-E517-8D94-A78A-2D42DD4EB362}"/>
              </a:ext>
            </a:extLst>
          </p:cNvPr>
          <p:cNvSpPr txBox="1"/>
          <p:nvPr/>
        </p:nvSpPr>
        <p:spPr>
          <a:xfrm>
            <a:off x="2070699" y="1159351"/>
            <a:ext cx="8050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Century Gothic" panose="020B0502020202020204" pitchFamily="34" charset="0"/>
              </a:rPr>
              <a:t>Классификация вирусов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266BE1C-F20E-D4FA-E542-8EF5790DE57F}"/>
              </a:ext>
            </a:extLst>
          </p:cNvPr>
          <p:cNvGrpSpPr/>
          <p:nvPr/>
        </p:nvGrpSpPr>
        <p:grpSpPr>
          <a:xfrm>
            <a:off x="2228445" y="1903620"/>
            <a:ext cx="4142520" cy="10800"/>
            <a:chOff x="2228445" y="1903620"/>
            <a:chExt cx="4142520" cy="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1BE4C137-7B4E-4181-8AAC-03003DF2FB18}"/>
                    </a:ext>
                  </a:extLst>
                </p14:cNvPr>
                <p14:cNvContentPartPr/>
                <p14:nvPr/>
              </p14:nvContentPartPr>
              <p14:xfrm>
                <a:off x="2228445" y="1903620"/>
                <a:ext cx="2305800" cy="1080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1BE4C137-7B4E-4181-8AAC-03003DF2FB1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92445" y="1867980"/>
                  <a:ext cx="2377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7701066B-CDF3-728C-6111-111A1FD514C7}"/>
                    </a:ext>
                  </a:extLst>
                </p14:cNvPr>
                <p14:cNvContentPartPr/>
                <p14:nvPr/>
              </p14:nvContentPartPr>
              <p14:xfrm>
                <a:off x="4562325" y="1904700"/>
                <a:ext cx="18720" cy="36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7701066B-CDF3-728C-6111-111A1FD514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26325" y="1869060"/>
                  <a:ext cx="90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4EB191B7-E4E2-AFBC-0EA3-548705F83209}"/>
                    </a:ext>
                  </a:extLst>
                </p14:cNvPr>
                <p14:cNvContentPartPr/>
                <p14:nvPr/>
              </p14:nvContentPartPr>
              <p14:xfrm>
                <a:off x="4866885" y="1908660"/>
                <a:ext cx="1504080" cy="576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4EB191B7-E4E2-AFBC-0EA3-548705F832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0885" y="1873020"/>
                  <a:ext cx="157572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6D0A2A20-A824-C31B-3BF9-92627431E4EF}"/>
                  </a:ext>
                </a:extLst>
              </p14:cNvPr>
              <p14:cNvContentPartPr/>
              <p14:nvPr/>
            </p14:nvContentPartPr>
            <p14:xfrm>
              <a:off x="6590925" y="1894980"/>
              <a:ext cx="1449000" cy="3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6D0A2A20-A824-C31B-3BF9-92627431E4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4925" y="1859340"/>
                <a:ext cx="15206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ED2BCFF2-DA55-138E-6C86-5F2BCEE505FA}"/>
                  </a:ext>
                </a:extLst>
              </p14:cNvPr>
              <p14:cNvContentPartPr/>
              <p14:nvPr/>
            </p14:nvContentPartPr>
            <p14:xfrm>
              <a:off x="8295885" y="1894980"/>
              <a:ext cx="181800" cy="36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ED2BCFF2-DA55-138E-6C86-5F2BCEE505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59885" y="1859340"/>
                <a:ext cx="25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B919FE7A-39AC-9E1E-F754-A881E8827472}"/>
                  </a:ext>
                </a:extLst>
              </p14:cNvPr>
              <p14:cNvContentPartPr/>
              <p14:nvPr/>
            </p14:nvContentPartPr>
            <p14:xfrm>
              <a:off x="8743725" y="1870140"/>
              <a:ext cx="1162440" cy="2520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B919FE7A-39AC-9E1E-F754-A881E88274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07725" y="1834140"/>
                <a:ext cx="1234080" cy="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7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67CD29-C3CB-EEAA-174C-73D7CB2F06AC}"/>
              </a:ext>
            </a:extLst>
          </p:cNvPr>
          <p:cNvSpPr/>
          <p:nvPr/>
        </p:nvSpPr>
        <p:spPr>
          <a:xfrm>
            <a:off x="4295800" y="1236869"/>
            <a:ext cx="3600400" cy="720080"/>
          </a:xfrm>
          <a:prstGeom prst="rect">
            <a:avLst/>
          </a:prstGeom>
          <a:solidFill>
            <a:srgbClr val="E7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ВИРУСЫ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6AF700-4DBD-791A-A1EC-F5B50E8993D4}"/>
              </a:ext>
            </a:extLst>
          </p:cNvPr>
          <p:cNvSpPr/>
          <p:nvPr/>
        </p:nvSpPr>
        <p:spPr>
          <a:xfrm>
            <a:off x="106046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файловые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0C67B3-8A4A-BA18-89B1-5A3BFFD7CF82}"/>
              </a:ext>
            </a:extLst>
          </p:cNvPr>
          <p:cNvSpPr/>
          <p:nvPr/>
        </p:nvSpPr>
        <p:spPr>
          <a:xfrm>
            <a:off x="369908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E71224"/>
                </a:solidFill>
                <a:latin typeface="Century Gothic" panose="020B0502020202020204" pitchFamily="34" charset="0"/>
              </a:rPr>
              <a:t>макровирусы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80954C-1CA2-EB79-E96D-6F28967BB63F}"/>
              </a:ext>
            </a:extLst>
          </p:cNvPr>
          <p:cNvSpPr/>
          <p:nvPr/>
        </p:nvSpPr>
        <p:spPr>
          <a:xfrm>
            <a:off x="633770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E71224"/>
                </a:solidFill>
                <a:latin typeface="Century Gothic" panose="020B0502020202020204" pitchFamily="34" charset="0"/>
              </a:rPr>
              <a:t>загрузочные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0ABFF0-A926-3534-B40D-3698DA05D079}"/>
              </a:ext>
            </a:extLst>
          </p:cNvPr>
          <p:cNvSpPr/>
          <p:nvPr/>
        </p:nvSpPr>
        <p:spPr>
          <a:xfrm>
            <a:off x="897632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сетевые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E6369BBC-F091-F4ED-E349-766B97E3FFB9}"/>
              </a:ext>
            </a:extLst>
          </p:cNvPr>
          <p:cNvCxnSpPr>
            <a:stCxn id="2" idx="2"/>
            <a:endCxn id="3" idx="0"/>
          </p:cNvCxnSpPr>
          <p:nvPr/>
        </p:nvCxnSpPr>
        <p:spPr>
          <a:xfrm rot="5400000">
            <a:off x="3758250" y="339279"/>
            <a:ext cx="720080" cy="395542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273785B0-E3C8-C586-C36B-7FD4DD77B05B}"/>
              </a:ext>
            </a:extLst>
          </p:cNvPr>
          <p:cNvCxnSpPr>
            <a:stCxn id="2" idx="2"/>
            <a:endCxn id="4" idx="0"/>
          </p:cNvCxnSpPr>
          <p:nvPr/>
        </p:nvCxnSpPr>
        <p:spPr>
          <a:xfrm rot="5400000">
            <a:off x="5077560" y="1658589"/>
            <a:ext cx="720080" cy="131680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7B597BEF-5AEB-4B01-0AA2-489028824209}"/>
              </a:ext>
            </a:extLst>
          </p:cNvPr>
          <p:cNvCxnSpPr>
            <a:stCxn id="2" idx="2"/>
            <a:endCxn id="5" idx="0"/>
          </p:cNvCxnSpPr>
          <p:nvPr/>
        </p:nvCxnSpPr>
        <p:spPr>
          <a:xfrm rot="16200000" flipH="1">
            <a:off x="6396870" y="1656079"/>
            <a:ext cx="720080" cy="132182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B4F2F0F7-B6D7-095C-5651-F22F2E447A27}"/>
              </a:ext>
            </a:extLst>
          </p:cNvPr>
          <p:cNvCxnSpPr>
            <a:stCxn id="2" idx="2"/>
            <a:endCxn id="6" idx="0"/>
          </p:cNvCxnSpPr>
          <p:nvPr/>
        </p:nvCxnSpPr>
        <p:spPr>
          <a:xfrm rot="16200000" flipH="1">
            <a:off x="7716180" y="336769"/>
            <a:ext cx="720080" cy="396044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0FB0A2C-32C4-8A12-A830-D7843AAD95FB}"/>
              </a:ext>
            </a:extLst>
          </p:cNvPr>
          <p:cNvSpPr txBox="1"/>
          <p:nvPr/>
        </p:nvSpPr>
        <p:spPr>
          <a:xfrm>
            <a:off x="1070290" y="4578290"/>
            <a:ext cx="100662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entury Gothic" panose="020B0502020202020204" pitchFamily="34" charset="0"/>
              </a:rPr>
              <a:t>заражают программы (программные, исполняемые файлы), активизируются при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запуске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программы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7F94E-9D3A-E31C-BBD3-22C0F80768E4}"/>
              </a:ext>
            </a:extLst>
          </p:cNvPr>
          <p:cNvSpPr txBox="1"/>
          <p:nvPr/>
        </p:nvSpPr>
        <p:spPr>
          <a:xfrm>
            <a:off x="1060460" y="39319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файловые</a:t>
            </a:r>
          </a:p>
        </p:txBody>
      </p:sp>
    </p:spTree>
    <p:extLst>
      <p:ext uri="{BB962C8B-B14F-4D97-AF65-F5344CB8AC3E}">
        <p14:creationId xmlns:p14="http://schemas.microsoft.com/office/powerpoint/2010/main" val="1348378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67CD29-C3CB-EEAA-174C-73D7CB2F06AC}"/>
              </a:ext>
            </a:extLst>
          </p:cNvPr>
          <p:cNvSpPr/>
          <p:nvPr/>
        </p:nvSpPr>
        <p:spPr>
          <a:xfrm>
            <a:off x="4295800" y="1236869"/>
            <a:ext cx="3600400" cy="720080"/>
          </a:xfrm>
          <a:prstGeom prst="rect">
            <a:avLst/>
          </a:prstGeom>
          <a:solidFill>
            <a:srgbClr val="E7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ВИРУСЫ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6AF700-4DBD-791A-A1EC-F5B50E8993D4}"/>
              </a:ext>
            </a:extLst>
          </p:cNvPr>
          <p:cNvSpPr/>
          <p:nvPr/>
        </p:nvSpPr>
        <p:spPr>
          <a:xfrm>
            <a:off x="106046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файловые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0C67B3-8A4A-BA18-89B1-5A3BFFD7CF82}"/>
              </a:ext>
            </a:extLst>
          </p:cNvPr>
          <p:cNvSpPr/>
          <p:nvPr/>
        </p:nvSpPr>
        <p:spPr>
          <a:xfrm>
            <a:off x="369908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E71224"/>
                </a:solidFill>
                <a:latin typeface="Century Gothic" panose="020B0502020202020204" pitchFamily="34" charset="0"/>
              </a:rPr>
              <a:t>макровирусы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80954C-1CA2-EB79-E96D-6F28967BB63F}"/>
              </a:ext>
            </a:extLst>
          </p:cNvPr>
          <p:cNvSpPr/>
          <p:nvPr/>
        </p:nvSpPr>
        <p:spPr>
          <a:xfrm>
            <a:off x="633770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E71224"/>
                </a:solidFill>
                <a:latin typeface="Century Gothic" panose="020B0502020202020204" pitchFamily="34" charset="0"/>
              </a:rPr>
              <a:t>загрузочные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0ABFF0-A926-3534-B40D-3698DA05D079}"/>
              </a:ext>
            </a:extLst>
          </p:cNvPr>
          <p:cNvSpPr/>
          <p:nvPr/>
        </p:nvSpPr>
        <p:spPr>
          <a:xfrm>
            <a:off x="897632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сетевые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E6369BBC-F091-F4ED-E349-766B97E3FFB9}"/>
              </a:ext>
            </a:extLst>
          </p:cNvPr>
          <p:cNvCxnSpPr>
            <a:stCxn id="2" idx="2"/>
            <a:endCxn id="3" idx="0"/>
          </p:cNvCxnSpPr>
          <p:nvPr/>
        </p:nvCxnSpPr>
        <p:spPr>
          <a:xfrm rot="5400000">
            <a:off x="3758250" y="339279"/>
            <a:ext cx="720080" cy="395542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273785B0-E3C8-C586-C36B-7FD4DD77B05B}"/>
              </a:ext>
            </a:extLst>
          </p:cNvPr>
          <p:cNvCxnSpPr>
            <a:stCxn id="2" idx="2"/>
            <a:endCxn id="4" idx="0"/>
          </p:cNvCxnSpPr>
          <p:nvPr/>
        </p:nvCxnSpPr>
        <p:spPr>
          <a:xfrm rot="5400000">
            <a:off x="5077560" y="1658589"/>
            <a:ext cx="720080" cy="131680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7B597BEF-5AEB-4B01-0AA2-489028824209}"/>
              </a:ext>
            </a:extLst>
          </p:cNvPr>
          <p:cNvCxnSpPr>
            <a:stCxn id="2" idx="2"/>
            <a:endCxn id="5" idx="0"/>
          </p:cNvCxnSpPr>
          <p:nvPr/>
        </p:nvCxnSpPr>
        <p:spPr>
          <a:xfrm rot="16200000" flipH="1">
            <a:off x="6396870" y="1656079"/>
            <a:ext cx="720080" cy="132182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B4F2F0F7-B6D7-095C-5651-F22F2E447A27}"/>
              </a:ext>
            </a:extLst>
          </p:cNvPr>
          <p:cNvCxnSpPr>
            <a:stCxn id="2" idx="2"/>
            <a:endCxn id="6" idx="0"/>
          </p:cNvCxnSpPr>
          <p:nvPr/>
        </p:nvCxnSpPr>
        <p:spPr>
          <a:xfrm rot="16200000" flipH="1">
            <a:off x="7716180" y="336769"/>
            <a:ext cx="720080" cy="396044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0FB0A2C-32C4-8A12-A830-D7843AAD95FB}"/>
              </a:ext>
            </a:extLst>
          </p:cNvPr>
          <p:cNvSpPr txBox="1"/>
          <p:nvPr/>
        </p:nvSpPr>
        <p:spPr>
          <a:xfrm>
            <a:off x="1070290" y="4578290"/>
            <a:ext cx="100662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entury Gothic" panose="020B0502020202020204" pitchFamily="34" charset="0"/>
              </a:rPr>
              <a:t>заражают файлы документов, активизируются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при открытии документа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7F94E-9D3A-E31C-BBD3-22C0F80768E4}"/>
              </a:ext>
            </a:extLst>
          </p:cNvPr>
          <p:cNvSpPr txBox="1"/>
          <p:nvPr/>
        </p:nvSpPr>
        <p:spPr>
          <a:xfrm>
            <a:off x="1060460" y="39310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макровирусы</a:t>
            </a:r>
          </a:p>
        </p:txBody>
      </p:sp>
    </p:spTree>
    <p:extLst>
      <p:ext uri="{BB962C8B-B14F-4D97-AF65-F5344CB8AC3E}">
        <p14:creationId xmlns:p14="http://schemas.microsoft.com/office/powerpoint/2010/main" val="3078562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67CD29-C3CB-EEAA-174C-73D7CB2F06AC}"/>
              </a:ext>
            </a:extLst>
          </p:cNvPr>
          <p:cNvSpPr/>
          <p:nvPr/>
        </p:nvSpPr>
        <p:spPr>
          <a:xfrm>
            <a:off x="4295800" y="1236869"/>
            <a:ext cx="3600400" cy="720080"/>
          </a:xfrm>
          <a:prstGeom prst="rect">
            <a:avLst/>
          </a:prstGeom>
          <a:solidFill>
            <a:srgbClr val="E7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ВИРУСЫ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6AF700-4DBD-791A-A1EC-F5B50E8993D4}"/>
              </a:ext>
            </a:extLst>
          </p:cNvPr>
          <p:cNvSpPr/>
          <p:nvPr/>
        </p:nvSpPr>
        <p:spPr>
          <a:xfrm>
            <a:off x="106046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файловые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0C67B3-8A4A-BA18-89B1-5A3BFFD7CF82}"/>
              </a:ext>
            </a:extLst>
          </p:cNvPr>
          <p:cNvSpPr/>
          <p:nvPr/>
        </p:nvSpPr>
        <p:spPr>
          <a:xfrm>
            <a:off x="369908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E71224"/>
                </a:solidFill>
                <a:latin typeface="Century Gothic" panose="020B0502020202020204" pitchFamily="34" charset="0"/>
              </a:rPr>
              <a:t>макровирусы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80954C-1CA2-EB79-E96D-6F28967BB63F}"/>
              </a:ext>
            </a:extLst>
          </p:cNvPr>
          <p:cNvSpPr/>
          <p:nvPr/>
        </p:nvSpPr>
        <p:spPr>
          <a:xfrm>
            <a:off x="633770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E71224"/>
                </a:solidFill>
                <a:latin typeface="Century Gothic" panose="020B0502020202020204" pitchFamily="34" charset="0"/>
              </a:rPr>
              <a:t>загрузочные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0ABFF0-A926-3534-B40D-3698DA05D079}"/>
              </a:ext>
            </a:extLst>
          </p:cNvPr>
          <p:cNvSpPr/>
          <p:nvPr/>
        </p:nvSpPr>
        <p:spPr>
          <a:xfrm>
            <a:off x="8976320" y="2677029"/>
            <a:ext cx="2160240" cy="720080"/>
          </a:xfrm>
          <a:prstGeom prst="rect">
            <a:avLst/>
          </a:prstGeom>
          <a:noFill/>
          <a:ln w="762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сетевые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E6369BBC-F091-F4ED-E349-766B97E3FFB9}"/>
              </a:ext>
            </a:extLst>
          </p:cNvPr>
          <p:cNvCxnSpPr>
            <a:stCxn id="2" idx="2"/>
            <a:endCxn id="3" idx="0"/>
          </p:cNvCxnSpPr>
          <p:nvPr/>
        </p:nvCxnSpPr>
        <p:spPr>
          <a:xfrm rot="5400000">
            <a:off x="3758250" y="339279"/>
            <a:ext cx="720080" cy="395542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273785B0-E3C8-C586-C36B-7FD4DD77B05B}"/>
              </a:ext>
            </a:extLst>
          </p:cNvPr>
          <p:cNvCxnSpPr>
            <a:stCxn id="2" idx="2"/>
            <a:endCxn id="4" idx="0"/>
          </p:cNvCxnSpPr>
          <p:nvPr/>
        </p:nvCxnSpPr>
        <p:spPr>
          <a:xfrm rot="5400000">
            <a:off x="5077560" y="1658589"/>
            <a:ext cx="720080" cy="131680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7B597BEF-5AEB-4B01-0AA2-489028824209}"/>
              </a:ext>
            </a:extLst>
          </p:cNvPr>
          <p:cNvCxnSpPr>
            <a:stCxn id="2" idx="2"/>
            <a:endCxn id="5" idx="0"/>
          </p:cNvCxnSpPr>
          <p:nvPr/>
        </p:nvCxnSpPr>
        <p:spPr>
          <a:xfrm rot="16200000" flipH="1">
            <a:off x="6396870" y="1656079"/>
            <a:ext cx="720080" cy="132182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B4F2F0F7-B6D7-095C-5651-F22F2E447A27}"/>
              </a:ext>
            </a:extLst>
          </p:cNvPr>
          <p:cNvCxnSpPr>
            <a:stCxn id="2" idx="2"/>
            <a:endCxn id="6" idx="0"/>
          </p:cNvCxnSpPr>
          <p:nvPr/>
        </p:nvCxnSpPr>
        <p:spPr>
          <a:xfrm rot="16200000" flipH="1">
            <a:off x="7716180" y="336769"/>
            <a:ext cx="720080" cy="3960440"/>
          </a:xfrm>
          <a:prstGeom prst="bentConnector3">
            <a:avLst/>
          </a:prstGeom>
          <a:ln w="762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0FB0A2C-32C4-8A12-A830-D7843AAD95FB}"/>
              </a:ext>
            </a:extLst>
          </p:cNvPr>
          <p:cNvSpPr txBox="1"/>
          <p:nvPr/>
        </p:nvSpPr>
        <p:spPr>
          <a:xfrm>
            <a:off x="1070290" y="4578290"/>
            <a:ext cx="100662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entury Gothic" panose="020B0502020202020204" pitchFamily="34" charset="0"/>
              </a:rPr>
              <a:t>заражают файлы операционной системы, активизируются при загрузке ОС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и др.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7F94E-9D3A-E31C-BBD3-22C0F80768E4}"/>
              </a:ext>
            </a:extLst>
          </p:cNvPr>
          <p:cNvSpPr txBox="1"/>
          <p:nvPr/>
        </p:nvSpPr>
        <p:spPr>
          <a:xfrm>
            <a:off x="1060460" y="39310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загрузочные</a:t>
            </a:r>
          </a:p>
        </p:txBody>
      </p:sp>
    </p:spTree>
    <p:extLst>
      <p:ext uri="{BB962C8B-B14F-4D97-AF65-F5344CB8AC3E}">
        <p14:creationId xmlns:p14="http://schemas.microsoft.com/office/powerpoint/2010/main" val="1201997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305</Words>
  <Application>Microsoft Office PowerPoint</Application>
  <PresentationFormat>Широкоэкранный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Calibri Light</vt:lpstr>
      <vt:lpstr>Тема Office</vt:lpstr>
      <vt:lpstr>Компьютерные вирусы</vt:lpstr>
      <vt:lpstr>Что такое вирус?</vt:lpstr>
      <vt:lpstr>Компьютерный вирус</vt:lpstr>
      <vt:lpstr>Презентация PowerPoint</vt:lpstr>
      <vt:lpstr>Как распространяются вирусы?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Откуда вирусы могут появиться на ПК?</vt:lpstr>
      <vt:lpstr>Откуда вирусы могут появиться на ПК?</vt:lpstr>
      <vt:lpstr>Как понять, что компьютер заражён?</vt:lpstr>
      <vt:lpstr>Презентация PowerPoint</vt:lpstr>
      <vt:lpstr>Какие виды вредоносных программ существуют?</vt:lpstr>
      <vt:lpstr>Какие виды вредоносных программ существуют?</vt:lpstr>
      <vt:lpstr>Как защититься от вирусов?</vt:lpstr>
      <vt:lpstr>Антивирус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вирусы</dc:title>
  <dc:creator>Петров Алексей</dc:creator>
  <cp:lastModifiedBy>Петров Алексей</cp:lastModifiedBy>
  <cp:revision>16</cp:revision>
  <dcterms:created xsi:type="dcterms:W3CDTF">2024-10-02T18:10:33Z</dcterms:created>
  <dcterms:modified xsi:type="dcterms:W3CDTF">2024-10-03T17:29:43Z</dcterms:modified>
</cp:coreProperties>
</file>